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79" r:id="rId3"/>
    <p:sldId id="273" r:id="rId4"/>
    <p:sldId id="282" r:id="rId5"/>
    <p:sldId id="281" r:id="rId6"/>
    <p:sldId id="289" r:id="rId7"/>
    <p:sldId id="288" r:id="rId8"/>
    <p:sldId id="290" r:id="rId9"/>
    <p:sldId id="280" r:id="rId10"/>
    <p:sldId id="286" r:id="rId11"/>
    <p:sldId id="284" r:id="rId12"/>
    <p:sldId id="294" r:id="rId13"/>
    <p:sldId id="285" r:id="rId14"/>
    <p:sldId id="293" r:id="rId15"/>
    <p:sldId id="292" r:id="rId16"/>
    <p:sldId id="287" r:id="rId17"/>
    <p:sldId id="296" r:id="rId18"/>
    <p:sldId id="297" r:id="rId19"/>
    <p:sldId id="298" r:id="rId20"/>
    <p:sldId id="299" r:id="rId21"/>
    <p:sldId id="295" r:id="rId22"/>
    <p:sldId id="291" r:id="rId23"/>
    <p:sldId id="283" r:id="rId24"/>
    <p:sldId id="277" r:id="rId25"/>
    <p:sldId id="278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30504"/>
    <a:srgbClr val="800604"/>
    <a:srgbClr val="076931"/>
    <a:srgbClr val="09803B"/>
    <a:srgbClr val="E0E2D4"/>
    <a:srgbClr val="E4E8CE"/>
    <a:srgbClr val="FFFFCC"/>
    <a:srgbClr val="4E4E4E"/>
    <a:srgbClr val="04A5DF"/>
    <a:srgbClr val="B81D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08"/>
    <p:restoredTop sz="95263"/>
  </p:normalViewPr>
  <p:slideViewPr>
    <p:cSldViewPr snapToGrid="0" snapToObjects="1">
      <p:cViewPr varScale="1">
        <p:scale>
          <a:sx n="92" d="100"/>
          <a:sy n="92" d="100"/>
        </p:scale>
        <p:origin x="688" y="1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8/19/20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8/19/20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8/19/20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8/19/20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8/19/20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dirty="0"/>
              <a:pPr/>
              <a:t>8/19/20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8/19/20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dementor.io/@citizen428/git-tutorial-10-common-git-problems-and-how-to-fix-them-aajv0katd" TargetMode="External"/><Relationship Id="rId2" Type="http://schemas.openxmlformats.org/officeDocument/2006/relationships/hyperlink" Target="https://www.youtube.com/playlist?list=PLDyvV36pndZHkDRik6kKF6gSb0N0W995h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learngitbranching.js.org/" TargetMode="External"/><Relationship Id="rId4" Type="http://schemas.openxmlformats.org/officeDocument/2006/relationships/hyperlink" Target="https://ohshitgit.com/" TargetMode="Externa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lab.com/GregorHorvatH/git-common-problems" TargetMode="External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tiff"/><Relationship Id="rId4" Type="http://schemas.openxmlformats.org/officeDocument/2006/relationships/image" Target="../media/image22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DE433-F467-4B41-9E30-63A8401BB7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17780" y="2872330"/>
            <a:ext cx="8649150" cy="946217"/>
          </a:xfrm>
        </p:spPr>
        <p:txBody>
          <a:bodyPr>
            <a:normAutofit/>
          </a:bodyPr>
          <a:lstStyle/>
          <a:p>
            <a:pPr algn="ctr"/>
            <a:r>
              <a:rPr lang="en-US" sz="4800" dirty="0"/>
              <a:t>Git – Common Problems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BDD071-78AE-A549-A925-0CCB7C2151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17779" y="4006022"/>
            <a:ext cx="8649150" cy="977621"/>
          </a:xfrm>
        </p:spPr>
        <p:txBody>
          <a:bodyPr/>
          <a:lstStyle/>
          <a:p>
            <a:pPr algn="ctr"/>
            <a:r>
              <a:rPr lang="en-US" dirty="0"/>
              <a:t>or what to do if you made a mistake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1D3F53-0458-A946-B3BB-C774C6E9DB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258" y="2702591"/>
            <a:ext cx="1423521" cy="1423521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35CFE32-D416-924A-8004-A3EFAA76A932}"/>
              </a:ext>
            </a:extLst>
          </p:cNvPr>
          <p:cNvCxnSpPr>
            <a:cxnSpLocks/>
          </p:cNvCxnSpPr>
          <p:nvPr/>
        </p:nvCxnSpPr>
        <p:spPr>
          <a:xfrm>
            <a:off x="2417779" y="4011394"/>
            <a:ext cx="864915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2" name="Picture 8" descr="https://png2.cleanpng.com/sh/a30b22032f8d0aa05724878378d620f5/L0KzQYm3VMIxN5p6fZH0aYP2gLBuTfNwdaF6jNd7LXnmf7B6TfNtcaEyeeR9LYD1f7Pzhf0ufpZojNH7LUXkdIq9VBFmPZY7ftYALkK1Qom8VcM0OWY3TKMEN0K8RISBVsgveJ9s/kisspng-computer-icons-clip-art-problem-vector-5ad967ae5e6fd5.2228553315241972943868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3962" y="864817"/>
            <a:ext cx="2019672" cy="2074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59644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4F3FDEA-8071-DB46-9727-27C3BD2BF308}"/>
              </a:ext>
            </a:extLst>
          </p:cNvPr>
          <p:cNvCxnSpPr>
            <a:cxnSpLocks/>
          </p:cNvCxnSpPr>
          <p:nvPr/>
        </p:nvCxnSpPr>
        <p:spPr>
          <a:xfrm>
            <a:off x="288905" y="1856558"/>
            <a:ext cx="4882702" cy="0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152209B8-0CB6-C84F-81A2-A60DF2C2B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625" y="726857"/>
            <a:ext cx="4779982" cy="1049235"/>
          </a:xfrm>
        </p:spPr>
        <p:txBody>
          <a:bodyPr>
            <a:normAutofit/>
          </a:bodyPr>
          <a:lstStyle/>
          <a:p>
            <a:r>
              <a:rPr lang="en-US" dirty="0"/>
              <a:t>Add  a  change  to</a:t>
            </a:r>
            <a:br>
              <a:rPr lang="en-US" dirty="0"/>
            </a:br>
            <a:r>
              <a:rPr lang="en-US" dirty="0"/>
              <a:t>the  last  commit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08A2317-6DAB-2D44-AE0F-21251D17E5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1625" y="1938071"/>
            <a:ext cx="7647451" cy="1413268"/>
          </a:xfrm>
        </p:spPr>
        <p:txBody>
          <a:bodyPr>
            <a:normAutofit/>
          </a:bodyPr>
          <a:lstStyle/>
          <a:p>
            <a:r>
              <a:rPr lang="en-US" sz="2400" dirty="0"/>
              <a:t>git commit --amend -m </a:t>
            </a:r>
            <a:r>
              <a:rPr lang="en-US" sz="2400" dirty="0">
                <a:solidFill>
                  <a:srgbClr val="800604"/>
                </a:solidFill>
              </a:rPr>
              <a:t>&lt;message&gt;</a:t>
            </a:r>
          </a:p>
          <a:p>
            <a:r>
              <a:rPr lang="en-US" sz="2400" dirty="0"/>
              <a:t>git push --force</a:t>
            </a:r>
          </a:p>
        </p:txBody>
      </p:sp>
      <p:pic>
        <p:nvPicPr>
          <p:cNvPr id="4" name="Content Placeholder 12">
            <a:extLst>
              <a:ext uri="{FF2B5EF4-FFF2-40B4-BE49-F238E27FC236}">
                <a16:creationId xmlns:a16="http://schemas.microsoft.com/office/drawing/2014/main" id="{CF66DFE7-C4CE-7F4A-9F4A-35A2ECAE53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167"/>
          <a:stretch/>
        </p:blipFill>
        <p:spPr>
          <a:xfrm>
            <a:off x="4572799" y="0"/>
            <a:ext cx="7619201" cy="538045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3F2CAC8-1175-0F45-8A23-0142D86106A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9001"/>
          <a:stretch/>
        </p:blipFill>
        <p:spPr>
          <a:xfrm>
            <a:off x="2388233" y="2197155"/>
            <a:ext cx="8970772" cy="466084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88C7105-158D-B84F-BDD3-2EE37BB7A1E2}"/>
              </a:ext>
            </a:extLst>
          </p:cNvPr>
          <p:cNvSpPr/>
          <p:nvPr/>
        </p:nvSpPr>
        <p:spPr>
          <a:xfrm>
            <a:off x="5171608" y="851189"/>
            <a:ext cx="1017158" cy="288497"/>
          </a:xfrm>
          <a:prstGeom prst="rect">
            <a:avLst/>
          </a:prstGeom>
          <a:solidFill>
            <a:schemeClr val="bg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036EA51-2CC2-AD43-BAB6-057DFF81CE6F}"/>
              </a:ext>
            </a:extLst>
          </p:cNvPr>
          <p:cNvSpPr/>
          <p:nvPr/>
        </p:nvSpPr>
        <p:spPr>
          <a:xfrm>
            <a:off x="2997046" y="3136434"/>
            <a:ext cx="1071372" cy="214905"/>
          </a:xfrm>
          <a:prstGeom prst="rect">
            <a:avLst/>
          </a:prstGeom>
          <a:solidFill>
            <a:schemeClr val="bg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382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2209B8-0CB6-C84F-81A2-A60DF2C2B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531" y="403742"/>
            <a:ext cx="3839749" cy="1196628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r>
              <a:rPr lang="en-US" dirty="0"/>
              <a:t>Soft  cancel commits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08A2317-6DAB-2D44-AE0F-21251D17E5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5531" y="2088364"/>
            <a:ext cx="4303045" cy="3836948"/>
          </a:xfrm>
        </p:spPr>
        <p:txBody>
          <a:bodyPr>
            <a:normAutofit/>
          </a:bodyPr>
          <a:lstStyle/>
          <a:p>
            <a:r>
              <a:rPr lang="en-US" sz="2200" dirty="0"/>
              <a:t>git revert </a:t>
            </a:r>
            <a:r>
              <a:rPr lang="en-US" sz="2200" dirty="0">
                <a:solidFill>
                  <a:srgbClr val="930504"/>
                </a:solidFill>
              </a:rPr>
              <a:t>HEAD</a:t>
            </a:r>
            <a:r>
              <a:rPr lang="en-US" sz="2200" dirty="0"/>
              <a:t> --no-edit</a:t>
            </a:r>
            <a:endParaRPr lang="en-US" sz="2200" dirty="0">
              <a:solidFill>
                <a:srgbClr val="930504"/>
              </a:solidFill>
            </a:endParaRPr>
          </a:p>
          <a:p>
            <a:r>
              <a:rPr lang="en-US" sz="2200" dirty="0"/>
              <a:t>git push</a:t>
            </a:r>
          </a:p>
          <a:p>
            <a:pPr marL="0" indent="0">
              <a:buNone/>
            </a:pPr>
            <a:r>
              <a:rPr lang="en-US" sz="2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or</a:t>
            </a:r>
          </a:p>
          <a:p>
            <a:r>
              <a:rPr lang="en-US" sz="2200" dirty="0"/>
              <a:t>git revert </a:t>
            </a:r>
            <a:r>
              <a:rPr lang="en-US" sz="2200" dirty="0">
                <a:solidFill>
                  <a:srgbClr val="800604"/>
                </a:solidFill>
              </a:rPr>
              <a:t>HEAD</a:t>
            </a:r>
            <a:endParaRPr lang="en-US" sz="2200" dirty="0"/>
          </a:p>
          <a:p>
            <a:r>
              <a:rPr lang="en-US" sz="2200" dirty="0"/>
              <a:t>git push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A5FA15C-7757-2E43-9285-04616ADF30E7}"/>
              </a:ext>
            </a:extLst>
          </p:cNvPr>
          <p:cNvCxnSpPr>
            <a:cxnSpLocks/>
          </p:cNvCxnSpPr>
          <p:nvPr/>
        </p:nvCxnSpPr>
        <p:spPr>
          <a:xfrm>
            <a:off x="288905" y="1856558"/>
            <a:ext cx="10789912" cy="0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26697548-41A9-BD44-8B2A-43467E41EE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1096" y="-432904"/>
            <a:ext cx="9204738" cy="481263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7714EA5-BFF0-C84B-B6A9-7C95339CDD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7121" y="2937935"/>
            <a:ext cx="9099436" cy="3787582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641AD754-9396-8843-AF08-A8FF30D03B7F}"/>
              </a:ext>
            </a:extLst>
          </p:cNvPr>
          <p:cNvSpPr/>
          <p:nvPr/>
        </p:nvSpPr>
        <p:spPr>
          <a:xfrm>
            <a:off x="4083121" y="3890892"/>
            <a:ext cx="7790096" cy="243997"/>
          </a:xfrm>
          <a:prstGeom prst="rect">
            <a:avLst/>
          </a:prstGeom>
          <a:solidFill>
            <a:schemeClr val="bg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018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2209B8-0CB6-C84F-81A2-A60DF2C2B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531" y="403742"/>
            <a:ext cx="3839749" cy="1196628"/>
          </a:xfrm>
        </p:spPr>
        <p:txBody>
          <a:bodyPr>
            <a:normAutofit fontScale="90000"/>
          </a:bodyPr>
          <a:lstStyle/>
          <a:p>
            <a:r>
              <a:rPr lang="en-US" dirty="0"/>
              <a:t>Squash  some previous  commits</a:t>
            </a:r>
            <a:br>
              <a:rPr lang="en-US" dirty="0"/>
            </a:br>
            <a:r>
              <a:rPr lang="en-US" dirty="0"/>
              <a:t>into  one  commit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08A2317-6DAB-2D44-AE0F-21251D17E5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5531" y="2088364"/>
            <a:ext cx="4303045" cy="3836948"/>
          </a:xfrm>
        </p:spPr>
        <p:txBody>
          <a:bodyPr>
            <a:normAutofit/>
          </a:bodyPr>
          <a:lstStyle/>
          <a:p>
            <a:r>
              <a:rPr lang="en-US" sz="2200" dirty="0"/>
              <a:t>git reset </a:t>
            </a:r>
            <a:r>
              <a:rPr lang="en-US" sz="2200" dirty="0">
                <a:solidFill>
                  <a:srgbClr val="800604"/>
                </a:solidFill>
              </a:rPr>
              <a:t>HEAD~4</a:t>
            </a:r>
            <a:r>
              <a:rPr lang="uk-UA" sz="2200" dirty="0"/>
              <a:t>     </a:t>
            </a:r>
            <a:r>
              <a:rPr lang="en-US" sz="2200" dirty="0"/>
              <a:t>   git add .</a:t>
            </a:r>
          </a:p>
          <a:p>
            <a:r>
              <a:rPr lang="en-US" sz="2200" dirty="0"/>
              <a:t>git commit --amend </a:t>
            </a:r>
            <a:r>
              <a:rPr lang="en-US" sz="2200" dirty="0">
                <a:solidFill>
                  <a:srgbClr val="800604"/>
                </a:solidFill>
              </a:rPr>
              <a:t>&lt;message&gt;</a:t>
            </a:r>
          </a:p>
          <a:p>
            <a:r>
              <a:rPr lang="en-US" sz="2200" dirty="0"/>
              <a:t>git push --force</a:t>
            </a:r>
          </a:p>
          <a:p>
            <a:pPr marL="0" indent="0">
              <a:buNone/>
            </a:pPr>
            <a:r>
              <a:rPr lang="en-US" sz="2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or</a:t>
            </a:r>
          </a:p>
          <a:p>
            <a:r>
              <a:rPr lang="en-US" sz="2200" dirty="0"/>
              <a:t>git reset </a:t>
            </a:r>
            <a:r>
              <a:rPr lang="en-US" sz="2200" dirty="0">
                <a:solidFill>
                  <a:srgbClr val="800604"/>
                </a:solidFill>
              </a:rPr>
              <a:t>c87a087</a:t>
            </a:r>
            <a:r>
              <a:rPr lang="en-US" sz="2200" dirty="0"/>
              <a:t>         git add .</a:t>
            </a:r>
            <a:endParaRPr lang="en-US" sz="2200" dirty="0">
              <a:solidFill>
                <a:srgbClr val="800604"/>
              </a:solidFill>
            </a:endParaRPr>
          </a:p>
          <a:p>
            <a:r>
              <a:rPr lang="en-US" sz="2200" dirty="0"/>
              <a:t>git commit --amend </a:t>
            </a:r>
            <a:r>
              <a:rPr lang="en-US" sz="2200" dirty="0">
                <a:solidFill>
                  <a:srgbClr val="800604"/>
                </a:solidFill>
              </a:rPr>
              <a:t>&lt;message&gt;</a:t>
            </a:r>
          </a:p>
          <a:p>
            <a:r>
              <a:rPr lang="en-US" sz="2200" dirty="0"/>
              <a:t>git push --force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28078A8-A0C3-7349-9D3A-8F74701DE4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78" r="5138"/>
          <a:stretch/>
        </p:blipFill>
        <p:spPr>
          <a:xfrm>
            <a:off x="3761849" y="0"/>
            <a:ext cx="8430151" cy="6626352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A5FA15C-7757-2E43-9285-04616ADF30E7}"/>
              </a:ext>
            </a:extLst>
          </p:cNvPr>
          <p:cNvCxnSpPr>
            <a:cxnSpLocks/>
          </p:cNvCxnSpPr>
          <p:nvPr/>
        </p:nvCxnSpPr>
        <p:spPr>
          <a:xfrm>
            <a:off x="288905" y="1856558"/>
            <a:ext cx="4086045" cy="0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9CF42A7-C804-ED4A-8D2F-411DB4CE4D2B}"/>
              </a:ext>
            </a:extLst>
          </p:cNvPr>
          <p:cNvCxnSpPr/>
          <p:nvPr/>
        </p:nvCxnSpPr>
        <p:spPr>
          <a:xfrm>
            <a:off x="4374950" y="2548328"/>
            <a:ext cx="748009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4B59805-3A99-E848-9E14-D281A5EBE89B}"/>
              </a:ext>
            </a:extLst>
          </p:cNvPr>
          <p:cNvCxnSpPr/>
          <p:nvPr/>
        </p:nvCxnSpPr>
        <p:spPr>
          <a:xfrm>
            <a:off x="4374950" y="3240373"/>
            <a:ext cx="748009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D76EA884-70FB-794B-A463-20CA4C767CB1}"/>
              </a:ext>
            </a:extLst>
          </p:cNvPr>
          <p:cNvSpPr/>
          <p:nvPr/>
        </p:nvSpPr>
        <p:spPr>
          <a:xfrm>
            <a:off x="3143591" y="2295921"/>
            <a:ext cx="76441" cy="7644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EC2916A-17E5-1544-9A8F-68BAAC05C661}"/>
              </a:ext>
            </a:extLst>
          </p:cNvPr>
          <p:cNvSpPr/>
          <p:nvPr/>
        </p:nvSpPr>
        <p:spPr>
          <a:xfrm>
            <a:off x="3143591" y="4409198"/>
            <a:ext cx="76441" cy="7644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79B21F2-2D64-AB41-92C8-8014D2DFF5F9}"/>
              </a:ext>
            </a:extLst>
          </p:cNvPr>
          <p:cNvSpPr/>
          <p:nvPr/>
        </p:nvSpPr>
        <p:spPr>
          <a:xfrm>
            <a:off x="4374950" y="682492"/>
            <a:ext cx="7675536" cy="262196"/>
          </a:xfrm>
          <a:prstGeom prst="rect">
            <a:avLst/>
          </a:prstGeom>
          <a:solidFill>
            <a:schemeClr val="bg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41E48B5-8FF6-A240-BF74-B5E3F5B396C0}"/>
              </a:ext>
            </a:extLst>
          </p:cNvPr>
          <p:cNvSpPr/>
          <p:nvPr/>
        </p:nvSpPr>
        <p:spPr>
          <a:xfrm>
            <a:off x="4377159" y="4851251"/>
            <a:ext cx="7675536" cy="262196"/>
          </a:xfrm>
          <a:prstGeom prst="rect">
            <a:avLst/>
          </a:prstGeom>
          <a:solidFill>
            <a:schemeClr val="bg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28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2209B8-0CB6-C84F-81A2-A60DF2C2B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br>
              <a:rPr lang="en-US" dirty="0"/>
            </a:br>
            <a:r>
              <a:rPr lang="en-US" dirty="0"/>
              <a:t>GIT  RESET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1AD7C5-0BB3-8D48-A559-BC60896606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git reset --hard </a:t>
            </a:r>
            <a:r>
              <a:rPr lang="en-US" sz="2400" dirty="0">
                <a:solidFill>
                  <a:srgbClr val="800604"/>
                </a:solidFill>
              </a:rPr>
              <a:t>[HEAD~2 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or</a:t>
            </a:r>
            <a:r>
              <a:rPr lang="en-US" sz="2400" dirty="0">
                <a:solidFill>
                  <a:srgbClr val="800604"/>
                </a:solidFill>
              </a:rPr>
              <a:t> c87a087]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  — deletes changes</a:t>
            </a:r>
          </a:p>
          <a:p>
            <a:r>
              <a:rPr lang="en-US" sz="2400" dirty="0"/>
              <a:t>git reset --soft </a:t>
            </a:r>
            <a:r>
              <a:rPr lang="en-US" sz="2400" dirty="0">
                <a:solidFill>
                  <a:srgbClr val="800604"/>
                </a:solidFill>
              </a:rPr>
              <a:t>[HEAD~2 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or</a:t>
            </a:r>
            <a:r>
              <a:rPr lang="en-US" sz="2400" dirty="0">
                <a:solidFill>
                  <a:srgbClr val="800604"/>
                </a:solidFill>
              </a:rPr>
              <a:t> c87a087]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   — needs only to commit</a:t>
            </a:r>
          </a:p>
          <a:p>
            <a:r>
              <a:rPr lang="en-US" sz="2400" dirty="0"/>
              <a:t>git reset [--mixed] </a:t>
            </a:r>
            <a:r>
              <a:rPr lang="en-US" sz="2400" dirty="0">
                <a:solidFill>
                  <a:srgbClr val="800604"/>
                </a:solidFill>
              </a:rPr>
              <a:t>[HEAD~2 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or</a:t>
            </a:r>
            <a:r>
              <a:rPr lang="en-US" sz="2400" dirty="0">
                <a:solidFill>
                  <a:srgbClr val="800604"/>
                </a:solidFill>
              </a:rPr>
              <a:t> c87a087]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— needs add and commit</a:t>
            </a:r>
          </a:p>
        </p:txBody>
      </p:sp>
    </p:spTree>
    <p:extLst>
      <p:ext uri="{BB962C8B-B14F-4D97-AF65-F5344CB8AC3E}">
        <p14:creationId xmlns:p14="http://schemas.microsoft.com/office/powerpoint/2010/main" val="31672886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2209B8-0CB6-C84F-81A2-A60DF2C2B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Get the  most  recent  changes</a:t>
            </a:r>
            <a:br>
              <a:rPr lang="en-US" dirty="0"/>
            </a:br>
            <a:r>
              <a:rPr lang="en-US" dirty="0"/>
              <a:t>from  another  branch — Merge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08A2317-6DAB-2D44-AE0F-21251D17E5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80" y="2015733"/>
            <a:ext cx="2640736" cy="1641868"/>
          </a:xfrm>
        </p:spPr>
        <p:txBody>
          <a:bodyPr>
            <a:normAutofit/>
          </a:bodyPr>
          <a:lstStyle/>
          <a:p>
            <a:r>
              <a:rPr lang="en-US" sz="2400" dirty="0"/>
              <a:t>git merge master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0AF263A-FE51-414E-86F7-A0AD294410A9}"/>
              </a:ext>
            </a:extLst>
          </p:cNvPr>
          <p:cNvCxnSpPr>
            <a:cxnSpLocks/>
            <a:stCxn id="20" idx="0"/>
            <a:endCxn id="43" idx="2"/>
          </p:cNvCxnSpPr>
          <p:nvPr/>
        </p:nvCxnSpPr>
        <p:spPr>
          <a:xfrm flipV="1">
            <a:off x="9089395" y="2881905"/>
            <a:ext cx="0" cy="253355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9337BFB7-3630-6D48-ACDE-20AF48E292D5}"/>
              </a:ext>
            </a:extLst>
          </p:cNvPr>
          <p:cNvSpPr/>
          <p:nvPr/>
        </p:nvSpPr>
        <p:spPr>
          <a:xfrm>
            <a:off x="8554136" y="5415457"/>
            <a:ext cx="1070518" cy="390293"/>
          </a:xfrm>
          <a:prstGeom prst="rect">
            <a:avLst/>
          </a:prstGeom>
          <a:solidFill>
            <a:srgbClr val="E0E2D4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c3ef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171A773-E269-494F-AB16-5CCBBA780205}"/>
              </a:ext>
            </a:extLst>
          </p:cNvPr>
          <p:cNvSpPr/>
          <p:nvPr/>
        </p:nvSpPr>
        <p:spPr>
          <a:xfrm>
            <a:off x="8554136" y="4785413"/>
            <a:ext cx="1070518" cy="390293"/>
          </a:xfrm>
          <a:prstGeom prst="rect">
            <a:avLst/>
          </a:prstGeom>
          <a:solidFill>
            <a:srgbClr val="E0E2D4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1913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E6B2457-17CF-784F-8914-187EF9ED16B8}"/>
              </a:ext>
            </a:extLst>
          </p:cNvPr>
          <p:cNvSpPr/>
          <p:nvPr/>
        </p:nvSpPr>
        <p:spPr>
          <a:xfrm>
            <a:off x="8554136" y="3172266"/>
            <a:ext cx="1070518" cy="390293"/>
          </a:xfrm>
          <a:prstGeom prst="rect">
            <a:avLst/>
          </a:prstGeom>
          <a:solidFill>
            <a:srgbClr val="E0E2D4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2faf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088D974-8077-014F-BC47-C7AA4EEAABE8}"/>
              </a:ext>
            </a:extLst>
          </p:cNvPr>
          <p:cNvCxnSpPr>
            <a:stCxn id="29" idx="0"/>
          </p:cNvCxnSpPr>
          <p:nvPr/>
        </p:nvCxnSpPr>
        <p:spPr>
          <a:xfrm flipV="1">
            <a:off x="7260595" y="2627653"/>
            <a:ext cx="0" cy="84191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D772C5E4-27CD-194B-BE5E-D00DB267B97E}"/>
              </a:ext>
            </a:extLst>
          </p:cNvPr>
          <p:cNvSpPr/>
          <p:nvPr/>
        </p:nvSpPr>
        <p:spPr>
          <a:xfrm>
            <a:off x="6725336" y="2839526"/>
            <a:ext cx="1070518" cy="390293"/>
          </a:xfrm>
          <a:prstGeom prst="rect">
            <a:avLst/>
          </a:prstGeom>
          <a:solidFill>
            <a:srgbClr val="E0E2D4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003a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75E9B7D-F708-C04C-B7D5-34DD27586A88}"/>
              </a:ext>
            </a:extLst>
          </p:cNvPr>
          <p:cNvSpPr/>
          <p:nvPr/>
        </p:nvSpPr>
        <p:spPr>
          <a:xfrm>
            <a:off x="6725336" y="2231785"/>
            <a:ext cx="1070518" cy="390293"/>
          </a:xfrm>
          <a:prstGeom prst="rect">
            <a:avLst/>
          </a:prstGeom>
          <a:solidFill>
            <a:srgbClr val="E0E2D4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fe91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FB18C5C-406B-C744-8642-7B0EE322191A}"/>
              </a:ext>
            </a:extLst>
          </p:cNvPr>
          <p:cNvCxnSpPr>
            <a:stCxn id="28" idx="1"/>
            <a:endCxn id="29" idx="2"/>
          </p:cNvCxnSpPr>
          <p:nvPr/>
        </p:nvCxnSpPr>
        <p:spPr>
          <a:xfrm flipH="1" flipV="1">
            <a:off x="7260595" y="3859863"/>
            <a:ext cx="1293541" cy="512956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B97F88FF-1FAC-D347-BB1B-C23E96087838}"/>
              </a:ext>
            </a:extLst>
          </p:cNvPr>
          <p:cNvSpPr/>
          <p:nvPr/>
        </p:nvSpPr>
        <p:spPr>
          <a:xfrm>
            <a:off x="8554136" y="4177672"/>
            <a:ext cx="1070518" cy="390293"/>
          </a:xfrm>
          <a:prstGeom prst="rect">
            <a:avLst/>
          </a:prstGeom>
          <a:solidFill>
            <a:srgbClr val="E0E2D4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54a4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18C448B-AB25-0A4B-BB1B-1242556416C2}"/>
              </a:ext>
            </a:extLst>
          </p:cNvPr>
          <p:cNvSpPr/>
          <p:nvPr/>
        </p:nvSpPr>
        <p:spPr>
          <a:xfrm>
            <a:off x="6725336" y="3469570"/>
            <a:ext cx="1070518" cy="390293"/>
          </a:xfrm>
          <a:prstGeom prst="rect">
            <a:avLst/>
          </a:prstGeom>
          <a:solidFill>
            <a:srgbClr val="E0E2D4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c87a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8ED5B6E-2D37-FB45-AA20-C5B57C9E33A7}"/>
              </a:ext>
            </a:extLst>
          </p:cNvPr>
          <p:cNvSpPr txBox="1"/>
          <p:nvPr/>
        </p:nvSpPr>
        <p:spPr>
          <a:xfrm>
            <a:off x="9624654" y="2452210"/>
            <a:ext cx="14302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76931"/>
                </a:solidFill>
                <a:sym typeface="Wingdings" panose="05000000000000000000" pitchFamily="2" charset="2"/>
              </a:rPr>
              <a:t></a:t>
            </a:r>
            <a:r>
              <a:rPr lang="en-US" sz="2400" dirty="0">
                <a:solidFill>
                  <a:srgbClr val="076931"/>
                </a:solidFill>
              </a:rPr>
              <a:t> master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F08D6A9-9B91-534E-89E6-FDDC315A4C0B}"/>
              </a:ext>
            </a:extLst>
          </p:cNvPr>
          <p:cNvSpPr txBox="1"/>
          <p:nvPr/>
        </p:nvSpPr>
        <p:spPr>
          <a:xfrm>
            <a:off x="3212703" y="2172233"/>
            <a:ext cx="35126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rgbClr val="076931"/>
                </a:solidFill>
              </a:rPr>
              <a:t>HEAD – feature </a:t>
            </a:r>
            <a:r>
              <a:rPr lang="en-US" sz="2400" dirty="0">
                <a:solidFill>
                  <a:srgbClr val="076931"/>
                </a:solidFill>
                <a:sym typeface="Wingdings" panose="05000000000000000000" pitchFamily="2" charset="2"/>
              </a:rPr>
              <a:t></a:t>
            </a:r>
            <a:endParaRPr lang="en-US" sz="2400" dirty="0">
              <a:solidFill>
                <a:srgbClr val="076931"/>
              </a:solidFill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D7196C1E-385E-9040-A246-EDB88E6FD1E1}"/>
              </a:ext>
            </a:extLst>
          </p:cNvPr>
          <p:cNvCxnSpPr/>
          <p:nvPr/>
        </p:nvCxnSpPr>
        <p:spPr>
          <a:xfrm flipV="1">
            <a:off x="9100546" y="5805750"/>
            <a:ext cx="0" cy="211204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EAE1C605-77D9-DA42-9B78-B19114CE4272}"/>
              </a:ext>
            </a:extLst>
          </p:cNvPr>
          <p:cNvCxnSpPr>
            <a:cxnSpLocks/>
            <a:stCxn id="43" idx="1"/>
            <a:endCxn id="26" idx="3"/>
          </p:cNvCxnSpPr>
          <p:nvPr/>
        </p:nvCxnSpPr>
        <p:spPr>
          <a:xfrm flipH="1" flipV="1">
            <a:off x="7795854" y="2426932"/>
            <a:ext cx="758282" cy="259827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06C3B228-F482-EC4D-BDC3-66188B46F761}"/>
              </a:ext>
            </a:extLst>
          </p:cNvPr>
          <p:cNvSpPr/>
          <p:nvPr/>
        </p:nvSpPr>
        <p:spPr>
          <a:xfrm>
            <a:off x="8554136" y="2491612"/>
            <a:ext cx="1070518" cy="390293"/>
          </a:xfrm>
          <a:prstGeom prst="rect">
            <a:avLst/>
          </a:prstGeom>
          <a:solidFill>
            <a:srgbClr val="E0E2D4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4594</a:t>
            </a:r>
          </a:p>
        </p:txBody>
      </p:sp>
    </p:spTree>
    <p:extLst>
      <p:ext uri="{BB962C8B-B14F-4D97-AF65-F5344CB8AC3E}">
        <p14:creationId xmlns:p14="http://schemas.microsoft.com/office/powerpoint/2010/main" val="3182488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2209B8-0CB6-C84F-81A2-A60DF2C2B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Get  the  most  recent  changes</a:t>
            </a:r>
            <a:br>
              <a:rPr lang="en-US" dirty="0"/>
            </a:br>
            <a:r>
              <a:rPr lang="en-US" dirty="0"/>
              <a:t>from  another  branch — rebase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08A2317-6DAB-2D44-AE0F-21251D17E5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3"/>
            <a:ext cx="3672501" cy="1641868"/>
          </a:xfrm>
        </p:spPr>
        <p:txBody>
          <a:bodyPr>
            <a:normAutofit fontScale="77500" lnSpcReduction="20000"/>
          </a:bodyPr>
          <a:lstStyle/>
          <a:p>
            <a:r>
              <a:rPr lang="en-US" sz="2400" dirty="0"/>
              <a:t>git rebase master</a:t>
            </a:r>
          </a:p>
          <a:p>
            <a:r>
              <a:rPr lang="en-US" sz="2400" dirty="0"/>
              <a:t>… fix merge conflicts</a:t>
            </a:r>
          </a:p>
          <a:p>
            <a:r>
              <a:rPr lang="en-US" sz="2400" dirty="0"/>
              <a:t>git add .</a:t>
            </a:r>
          </a:p>
          <a:p>
            <a:r>
              <a:rPr lang="en-US" sz="2400" dirty="0"/>
              <a:t>git rebase --continue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0AF263A-FE51-414E-86F7-A0AD294410A9}"/>
              </a:ext>
            </a:extLst>
          </p:cNvPr>
          <p:cNvCxnSpPr>
            <a:cxnSpLocks/>
            <a:stCxn id="20" idx="0"/>
            <a:endCxn id="43" idx="2"/>
          </p:cNvCxnSpPr>
          <p:nvPr/>
        </p:nvCxnSpPr>
        <p:spPr>
          <a:xfrm flipV="1">
            <a:off x="9089395" y="2881905"/>
            <a:ext cx="0" cy="253355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9337BFB7-3630-6D48-ACDE-20AF48E292D5}"/>
              </a:ext>
            </a:extLst>
          </p:cNvPr>
          <p:cNvSpPr/>
          <p:nvPr/>
        </p:nvSpPr>
        <p:spPr>
          <a:xfrm>
            <a:off x="8554136" y="5415457"/>
            <a:ext cx="1070518" cy="390293"/>
          </a:xfrm>
          <a:prstGeom prst="rect">
            <a:avLst/>
          </a:prstGeom>
          <a:solidFill>
            <a:srgbClr val="E0E2D4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c3ef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171A773-E269-494F-AB16-5CCBBA780205}"/>
              </a:ext>
            </a:extLst>
          </p:cNvPr>
          <p:cNvSpPr/>
          <p:nvPr/>
        </p:nvSpPr>
        <p:spPr>
          <a:xfrm>
            <a:off x="8554136" y="4785413"/>
            <a:ext cx="1070518" cy="390293"/>
          </a:xfrm>
          <a:prstGeom prst="rect">
            <a:avLst/>
          </a:prstGeom>
          <a:solidFill>
            <a:srgbClr val="E0E2D4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1913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E6B2457-17CF-784F-8914-187EF9ED16B8}"/>
              </a:ext>
            </a:extLst>
          </p:cNvPr>
          <p:cNvSpPr/>
          <p:nvPr/>
        </p:nvSpPr>
        <p:spPr>
          <a:xfrm>
            <a:off x="8554136" y="3172266"/>
            <a:ext cx="1070518" cy="390293"/>
          </a:xfrm>
          <a:prstGeom prst="rect">
            <a:avLst/>
          </a:prstGeom>
          <a:solidFill>
            <a:srgbClr val="E0E2D4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2faf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088D974-8077-014F-BC47-C7AA4EEAABE8}"/>
              </a:ext>
            </a:extLst>
          </p:cNvPr>
          <p:cNvCxnSpPr>
            <a:stCxn id="29" idx="0"/>
          </p:cNvCxnSpPr>
          <p:nvPr/>
        </p:nvCxnSpPr>
        <p:spPr>
          <a:xfrm flipV="1">
            <a:off x="7260595" y="2627653"/>
            <a:ext cx="0" cy="84191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D772C5E4-27CD-194B-BE5E-D00DB267B97E}"/>
              </a:ext>
            </a:extLst>
          </p:cNvPr>
          <p:cNvSpPr/>
          <p:nvPr/>
        </p:nvSpPr>
        <p:spPr>
          <a:xfrm>
            <a:off x="6725336" y="2839526"/>
            <a:ext cx="1070518" cy="390293"/>
          </a:xfrm>
          <a:prstGeom prst="rect">
            <a:avLst/>
          </a:prstGeom>
          <a:solidFill>
            <a:srgbClr val="E0E2D4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003a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75E9B7D-F708-C04C-B7D5-34DD27586A88}"/>
              </a:ext>
            </a:extLst>
          </p:cNvPr>
          <p:cNvSpPr/>
          <p:nvPr/>
        </p:nvSpPr>
        <p:spPr>
          <a:xfrm>
            <a:off x="6725336" y="2231785"/>
            <a:ext cx="1070518" cy="390293"/>
          </a:xfrm>
          <a:prstGeom prst="rect">
            <a:avLst/>
          </a:prstGeom>
          <a:solidFill>
            <a:srgbClr val="E0E2D4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fe91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FB18C5C-406B-C744-8642-7B0EE322191A}"/>
              </a:ext>
            </a:extLst>
          </p:cNvPr>
          <p:cNvCxnSpPr>
            <a:stCxn id="28" idx="1"/>
            <a:endCxn id="29" idx="2"/>
          </p:cNvCxnSpPr>
          <p:nvPr/>
        </p:nvCxnSpPr>
        <p:spPr>
          <a:xfrm flipH="1" flipV="1">
            <a:off x="7260595" y="3859863"/>
            <a:ext cx="1293541" cy="512956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B97F88FF-1FAC-D347-BB1B-C23E96087838}"/>
              </a:ext>
            </a:extLst>
          </p:cNvPr>
          <p:cNvSpPr/>
          <p:nvPr/>
        </p:nvSpPr>
        <p:spPr>
          <a:xfrm>
            <a:off x="8554136" y="4177672"/>
            <a:ext cx="1070518" cy="390293"/>
          </a:xfrm>
          <a:prstGeom prst="rect">
            <a:avLst/>
          </a:prstGeom>
          <a:solidFill>
            <a:srgbClr val="E0E2D4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54a4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18C448B-AB25-0A4B-BB1B-1242556416C2}"/>
              </a:ext>
            </a:extLst>
          </p:cNvPr>
          <p:cNvSpPr/>
          <p:nvPr/>
        </p:nvSpPr>
        <p:spPr>
          <a:xfrm>
            <a:off x="6725336" y="3469570"/>
            <a:ext cx="1070518" cy="390293"/>
          </a:xfrm>
          <a:prstGeom prst="rect">
            <a:avLst/>
          </a:prstGeom>
          <a:solidFill>
            <a:srgbClr val="E0E2D4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c87a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8ED5B6E-2D37-FB45-AA20-C5B57C9E33A7}"/>
              </a:ext>
            </a:extLst>
          </p:cNvPr>
          <p:cNvSpPr txBox="1"/>
          <p:nvPr/>
        </p:nvSpPr>
        <p:spPr>
          <a:xfrm>
            <a:off x="9624654" y="2452210"/>
            <a:ext cx="14302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76931"/>
                </a:solidFill>
                <a:sym typeface="Wingdings" panose="05000000000000000000" pitchFamily="2" charset="2"/>
              </a:rPr>
              <a:t></a:t>
            </a:r>
            <a:r>
              <a:rPr lang="en-US" sz="2400" dirty="0">
                <a:solidFill>
                  <a:srgbClr val="076931"/>
                </a:solidFill>
              </a:rPr>
              <a:t> master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F08D6A9-9B91-534E-89E6-FDDC315A4C0B}"/>
              </a:ext>
            </a:extLst>
          </p:cNvPr>
          <p:cNvSpPr txBox="1"/>
          <p:nvPr/>
        </p:nvSpPr>
        <p:spPr>
          <a:xfrm>
            <a:off x="3212703" y="2172233"/>
            <a:ext cx="35126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rgbClr val="076931"/>
                </a:solidFill>
              </a:rPr>
              <a:t>HEAD – feature </a:t>
            </a:r>
            <a:r>
              <a:rPr lang="en-US" sz="2400" dirty="0">
                <a:solidFill>
                  <a:srgbClr val="076931"/>
                </a:solidFill>
                <a:sym typeface="Wingdings" panose="05000000000000000000" pitchFamily="2" charset="2"/>
              </a:rPr>
              <a:t></a:t>
            </a:r>
            <a:endParaRPr lang="en-US" sz="2400" dirty="0">
              <a:solidFill>
                <a:srgbClr val="076931"/>
              </a:solidFill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D7196C1E-385E-9040-A246-EDB88E6FD1E1}"/>
              </a:ext>
            </a:extLst>
          </p:cNvPr>
          <p:cNvCxnSpPr/>
          <p:nvPr/>
        </p:nvCxnSpPr>
        <p:spPr>
          <a:xfrm flipV="1">
            <a:off x="9100546" y="5805750"/>
            <a:ext cx="0" cy="211204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06C3B228-F482-EC4D-BDC3-66188B46F761}"/>
              </a:ext>
            </a:extLst>
          </p:cNvPr>
          <p:cNvSpPr/>
          <p:nvPr/>
        </p:nvSpPr>
        <p:spPr>
          <a:xfrm>
            <a:off x="8554136" y="2491612"/>
            <a:ext cx="1070518" cy="390293"/>
          </a:xfrm>
          <a:prstGeom prst="rect">
            <a:avLst/>
          </a:prstGeom>
          <a:solidFill>
            <a:srgbClr val="E0E2D4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4594</a:t>
            </a:r>
          </a:p>
        </p:txBody>
      </p:sp>
    </p:spTree>
    <p:extLst>
      <p:ext uri="{BB962C8B-B14F-4D97-AF65-F5344CB8AC3E}">
        <p14:creationId xmlns:p14="http://schemas.microsoft.com/office/powerpoint/2010/main" val="1583689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416 " pathEditMode="relative" ptsTypes="AA">
                                      <p:cBhvr>
                                        <p:cTn id="10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416 " pathEditMode="relative" ptsTypes="AA">
                                      <p:cBhvr>
                                        <p:cTn id="12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416 " pathEditMode="relative" ptsTypes="AA">
                                      <p:cBhvr>
                                        <p:cTn id="14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416 " pathEditMode="relative" ptsTypes="AA">
                                      <p:cBhvr>
                                        <p:cTn id="16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416 " pathEditMode="relative" ptsTypes="AA">
                                      <p:cBhvr>
                                        <p:cTn id="18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416 " pathEditMode="relative" ptsTypes="AA">
                                      <p:cBhvr>
                                        <p:cTn id="20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416 " pathEditMode="relative" ptsTypes="AA">
                                      <p:cBhvr>
                                        <p:cTn id="22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416 " pathEditMode="relative" ptsTypes="AA">
                                      <p:cBhvr>
                                        <p:cTn id="24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8" grpId="0" animBg="1"/>
      <p:bldP spid="30" grpId="0"/>
      <p:bldP spid="4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2209B8-0CB6-C84F-81A2-A60DF2C2B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br>
              <a:rPr lang="en-US" dirty="0"/>
            </a:br>
            <a:r>
              <a:rPr lang="en-US" dirty="0"/>
              <a:t>magic  time  machine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4F30B65-C27D-4343-8252-8DA3F67251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4492021" cy="3450613"/>
          </a:xfrm>
        </p:spPr>
        <p:txBody>
          <a:bodyPr>
            <a:normAutofit/>
          </a:bodyPr>
          <a:lstStyle/>
          <a:p>
            <a:r>
              <a:rPr lang="en-US" sz="2400" dirty="0"/>
              <a:t>git </a:t>
            </a:r>
            <a:r>
              <a:rPr lang="en-US" sz="2400" dirty="0" err="1"/>
              <a:t>reflog</a:t>
            </a:r>
            <a:endParaRPr lang="en-US" sz="2400" dirty="0"/>
          </a:p>
          <a:p>
            <a:pPr marL="0" indent="0">
              <a:buNone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you will see a list of everything you've done in git,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across all branches!</a:t>
            </a:r>
          </a:p>
          <a:p>
            <a:pPr marL="0" indent="0">
              <a:buNone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each one has an index HEAD@{index} find the one before you broke everything</a:t>
            </a:r>
          </a:p>
          <a:p>
            <a:r>
              <a:rPr lang="en-US" sz="2400" dirty="0"/>
              <a:t>git reset HEAD@{index}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61AC7E-83EC-3A4F-94D1-E3A9191756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8418"/>
          <a:stretch/>
        </p:blipFill>
        <p:spPr>
          <a:xfrm>
            <a:off x="5620656" y="-228600"/>
            <a:ext cx="65713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9502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2209B8-0CB6-C84F-81A2-A60DF2C2B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fight  with</a:t>
            </a:r>
            <a:br>
              <a:rPr lang="en-US" dirty="0"/>
            </a:br>
            <a:r>
              <a:rPr lang="en-US" dirty="0"/>
              <a:t>the  noise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4F30B65-C27D-4343-8252-8DA3F67251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4644421" cy="1049235"/>
          </a:xfrm>
        </p:spPr>
        <p:txBody>
          <a:bodyPr>
            <a:normAutofit/>
          </a:bodyPr>
          <a:lstStyle/>
          <a:p>
            <a:r>
              <a:rPr lang="en-US" sz="2400" dirty="0"/>
              <a:t>git clean -d --force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598F36-E772-474D-B35D-2E54DCC620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3789" y="0"/>
            <a:ext cx="8864600" cy="576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4645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2209B8-0CB6-C84F-81A2-A60DF2C2B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br>
              <a:rPr lang="en-US" dirty="0"/>
            </a:br>
            <a:r>
              <a:rPr lang="en-US" dirty="0"/>
              <a:t>Save  your  changes  to  the  future</a:t>
            </a:r>
            <a:endParaRPr lang="uk-UA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C4F1E9-C4F1-8745-A373-90B3013FFC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2330" y="2015733"/>
            <a:ext cx="4008317" cy="2812300"/>
          </a:xfrm>
        </p:spPr>
        <p:txBody>
          <a:bodyPr>
            <a:normAutofit/>
          </a:bodyPr>
          <a:lstStyle/>
          <a:p>
            <a:r>
              <a:rPr lang="en-US" sz="2400" dirty="0"/>
              <a:t>git stash [save] [</a:t>
            </a:r>
            <a:r>
              <a:rPr lang="en-US" sz="2400" dirty="0">
                <a:solidFill>
                  <a:srgbClr val="930504"/>
                </a:solidFill>
              </a:rPr>
              <a:t>"</a:t>
            </a:r>
            <a:r>
              <a:rPr lang="en-US" sz="2400" dirty="0" err="1">
                <a:solidFill>
                  <a:srgbClr val="930504"/>
                </a:solidFill>
              </a:rPr>
              <a:t>my_stash</a:t>
            </a:r>
            <a:r>
              <a:rPr lang="en-US" sz="2400" dirty="0">
                <a:solidFill>
                  <a:srgbClr val="930504"/>
                </a:solidFill>
              </a:rPr>
              <a:t>”</a:t>
            </a:r>
            <a:r>
              <a:rPr lang="en-US" sz="2400" dirty="0"/>
              <a:t>]</a:t>
            </a:r>
          </a:p>
          <a:p>
            <a:r>
              <a:rPr lang="en-US" sz="2400" dirty="0"/>
              <a:t>git stash list</a:t>
            </a:r>
          </a:p>
          <a:p>
            <a:r>
              <a:rPr lang="en-US" sz="2400" dirty="0"/>
              <a:t>git stash pop [stash@{</a:t>
            </a:r>
            <a:r>
              <a:rPr lang="en-US" sz="2400" dirty="0">
                <a:solidFill>
                  <a:srgbClr val="930504"/>
                </a:solidFill>
              </a:rPr>
              <a:t>0</a:t>
            </a:r>
            <a:r>
              <a:rPr lang="en-US" sz="2400" dirty="0"/>
              <a:t>}]</a:t>
            </a:r>
          </a:p>
          <a:p>
            <a:r>
              <a:rPr lang="en-US" sz="2400" dirty="0"/>
              <a:t>git stash apply [stash@{</a:t>
            </a:r>
            <a:r>
              <a:rPr lang="en-US" sz="2400" dirty="0">
                <a:solidFill>
                  <a:srgbClr val="930504"/>
                </a:solidFill>
              </a:rPr>
              <a:t>0</a:t>
            </a:r>
            <a:r>
              <a:rPr lang="en-US" sz="2400" dirty="0"/>
              <a:t>}]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4F698A6C-DF3A-174F-AFEE-9297B885395A}"/>
              </a:ext>
            </a:extLst>
          </p:cNvPr>
          <p:cNvSpPr txBox="1">
            <a:spLocks/>
          </p:cNvSpPr>
          <p:nvPr/>
        </p:nvSpPr>
        <p:spPr>
          <a:xfrm>
            <a:off x="5210647" y="2015732"/>
            <a:ext cx="6981353" cy="345061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— save your changes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— list all your stashes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— apply a stash and remove it from the stash stack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— apply a stash and keep it in the stash stack</a:t>
            </a:r>
          </a:p>
        </p:txBody>
      </p:sp>
    </p:spTree>
    <p:extLst>
      <p:ext uri="{BB962C8B-B14F-4D97-AF65-F5344CB8AC3E}">
        <p14:creationId xmlns:p14="http://schemas.microsoft.com/office/powerpoint/2010/main" val="19111855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A870B53-8E90-CF44-9D46-8A27B9829005}"/>
              </a:ext>
            </a:extLst>
          </p:cNvPr>
          <p:cNvCxnSpPr>
            <a:cxnSpLocks/>
            <a:stCxn id="24" idx="0"/>
          </p:cNvCxnSpPr>
          <p:nvPr/>
        </p:nvCxnSpPr>
        <p:spPr>
          <a:xfrm flipV="1">
            <a:off x="7912860" y="3047043"/>
            <a:ext cx="0" cy="44354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152209B8-0CB6-C84F-81A2-A60DF2C2B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br>
              <a:rPr lang="en-US" dirty="0"/>
            </a:br>
            <a:r>
              <a:rPr lang="en-US" dirty="0"/>
              <a:t>Copy  commits</a:t>
            </a:r>
            <a:endParaRPr lang="uk-UA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C15CCD-DAF3-9442-B072-B004D5831F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80" y="2015733"/>
            <a:ext cx="4961522" cy="1156534"/>
          </a:xfrm>
        </p:spPr>
        <p:txBody>
          <a:bodyPr>
            <a:normAutofit/>
          </a:bodyPr>
          <a:lstStyle/>
          <a:p>
            <a:r>
              <a:rPr lang="en-US" sz="2400" dirty="0"/>
              <a:t>git cherry-pick &lt;branch 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or</a:t>
            </a:r>
            <a:r>
              <a:rPr lang="en-US" sz="2400" dirty="0"/>
              <a:t> commit&gt;</a:t>
            </a:r>
          </a:p>
          <a:p>
            <a:r>
              <a:rPr lang="en-US" sz="2400" dirty="0"/>
              <a:t>git push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FDC4CFA-E5EF-2E46-BB89-616A6159B624}"/>
              </a:ext>
            </a:extLst>
          </p:cNvPr>
          <p:cNvCxnSpPr>
            <a:cxnSpLocks/>
            <a:stCxn id="9" idx="0"/>
            <a:endCxn id="20" idx="2"/>
          </p:cNvCxnSpPr>
          <p:nvPr/>
        </p:nvCxnSpPr>
        <p:spPr>
          <a:xfrm flipV="1">
            <a:off x="6307084" y="3872233"/>
            <a:ext cx="0" cy="96612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69BAAB52-1BC9-9940-913A-132CE77DC53D}"/>
              </a:ext>
            </a:extLst>
          </p:cNvPr>
          <p:cNvSpPr/>
          <p:nvPr/>
        </p:nvSpPr>
        <p:spPr>
          <a:xfrm>
            <a:off x="5771825" y="4838354"/>
            <a:ext cx="1070518" cy="390293"/>
          </a:xfrm>
          <a:prstGeom prst="rect">
            <a:avLst/>
          </a:prstGeom>
          <a:solidFill>
            <a:srgbClr val="E0E2D4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c3ef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5BFB9C7-C854-8A4D-8F32-76638C8760CF}"/>
              </a:ext>
            </a:extLst>
          </p:cNvPr>
          <p:cNvCxnSpPr>
            <a:cxnSpLocks/>
            <a:stCxn id="17" idx="0"/>
            <a:endCxn id="13" idx="2"/>
          </p:cNvCxnSpPr>
          <p:nvPr/>
        </p:nvCxnSpPr>
        <p:spPr>
          <a:xfrm flipV="1">
            <a:off x="4701308" y="3242190"/>
            <a:ext cx="0" cy="23975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3799BE9B-0064-0543-A790-59102FBA2893}"/>
              </a:ext>
            </a:extLst>
          </p:cNvPr>
          <p:cNvSpPr/>
          <p:nvPr/>
        </p:nvSpPr>
        <p:spPr>
          <a:xfrm>
            <a:off x="4166049" y="2851897"/>
            <a:ext cx="1070518" cy="390293"/>
          </a:xfrm>
          <a:prstGeom prst="rect">
            <a:avLst/>
          </a:prstGeom>
          <a:solidFill>
            <a:srgbClr val="E0E2D4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003a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AB20D4C-11E3-794B-97A5-B0FECBBF9D3E}"/>
              </a:ext>
            </a:extLst>
          </p:cNvPr>
          <p:cNvCxnSpPr>
            <a:stCxn id="16" idx="1"/>
            <a:endCxn id="17" idx="2"/>
          </p:cNvCxnSpPr>
          <p:nvPr/>
        </p:nvCxnSpPr>
        <p:spPr>
          <a:xfrm flipH="1" flipV="1">
            <a:off x="4701308" y="3872234"/>
            <a:ext cx="1070517" cy="530561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6B46E5F6-A0EF-C444-9CDB-5029797530D2}"/>
              </a:ext>
            </a:extLst>
          </p:cNvPr>
          <p:cNvSpPr/>
          <p:nvPr/>
        </p:nvSpPr>
        <p:spPr>
          <a:xfrm>
            <a:off x="5771825" y="4207648"/>
            <a:ext cx="1070518" cy="390293"/>
          </a:xfrm>
          <a:prstGeom prst="rect">
            <a:avLst/>
          </a:prstGeom>
          <a:solidFill>
            <a:srgbClr val="E0E2D4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54a4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9697AB6-7B78-B748-B314-7B1F78DC133E}"/>
              </a:ext>
            </a:extLst>
          </p:cNvPr>
          <p:cNvSpPr/>
          <p:nvPr/>
        </p:nvSpPr>
        <p:spPr>
          <a:xfrm>
            <a:off x="4166049" y="3481941"/>
            <a:ext cx="1070518" cy="390293"/>
          </a:xfrm>
          <a:prstGeom prst="rect">
            <a:avLst/>
          </a:prstGeom>
          <a:solidFill>
            <a:srgbClr val="E0E2D4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c87a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F46A521-A053-024F-B8BA-F6C9A59B99FD}"/>
              </a:ext>
            </a:extLst>
          </p:cNvPr>
          <p:cNvCxnSpPr>
            <a:cxnSpLocks/>
          </p:cNvCxnSpPr>
          <p:nvPr/>
        </p:nvCxnSpPr>
        <p:spPr>
          <a:xfrm flipV="1">
            <a:off x="6318235" y="5228647"/>
            <a:ext cx="0" cy="575805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3D3AD30F-4A53-C945-815E-7E9C5286F929}"/>
              </a:ext>
            </a:extLst>
          </p:cNvPr>
          <p:cNvSpPr/>
          <p:nvPr/>
        </p:nvSpPr>
        <p:spPr>
          <a:xfrm>
            <a:off x="5771825" y="3481940"/>
            <a:ext cx="1070518" cy="390293"/>
          </a:xfrm>
          <a:prstGeom prst="rect">
            <a:avLst/>
          </a:prstGeom>
          <a:solidFill>
            <a:srgbClr val="E0E2D4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4594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DD8C5EA-28CE-6342-B356-E44CC7723B60}"/>
              </a:ext>
            </a:extLst>
          </p:cNvPr>
          <p:cNvSpPr/>
          <p:nvPr/>
        </p:nvSpPr>
        <p:spPr>
          <a:xfrm>
            <a:off x="7377601" y="3490587"/>
            <a:ext cx="1070518" cy="390293"/>
          </a:xfrm>
          <a:prstGeom prst="rect">
            <a:avLst/>
          </a:prstGeom>
          <a:solidFill>
            <a:srgbClr val="E0E2D4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5bb1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448967A-D380-D440-80D6-C2D90126B22C}"/>
              </a:ext>
            </a:extLst>
          </p:cNvPr>
          <p:cNvCxnSpPr>
            <a:cxnSpLocks/>
            <a:stCxn id="16" idx="3"/>
            <a:endCxn id="24" idx="2"/>
          </p:cNvCxnSpPr>
          <p:nvPr/>
        </p:nvCxnSpPr>
        <p:spPr>
          <a:xfrm flipV="1">
            <a:off x="6842343" y="3880880"/>
            <a:ext cx="1070517" cy="521915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008181E8-DD4E-044D-934F-36C69BA9461B}"/>
              </a:ext>
            </a:extLst>
          </p:cNvPr>
          <p:cNvSpPr/>
          <p:nvPr/>
        </p:nvSpPr>
        <p:spPr>
          <a:xfrm>
            <a:off x="4303096" y="2757143"/>
            <a:ext cx="1070518" cy="390293"/>
          </a:xfrm>
          <a:prstGeom prst="rect">
            <a:avLst/>
          </a:prstGeom>
          <a:solidFill>
            <a:srgbClr val="E0E2D4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e56e</a:t>
            </a:r>
          </a:p>
        </p:txBody>
      </p:sp>
    </p:spTree>
    <p:extLst>
      <p:ext uri="{BB962C8B-B14F-4D97-AF65-F5344CB8AC3E}">
        <p14:creationId xmlns:p14="http://schemas.microsoft.com/office/powerpoint/2010/main" val="1902241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4.44444E-6 L 0.25222 4.44444E-6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60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31" grpId="0" animBg="1"/>
      <p:bldP spid="31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A584F9-3FD3-8F46-9C3A-6F4E42F8F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dirty="0"/>
              <a:t>Gergel </a:t>
            </a:r>
            <a:r>
              <a:rPr lang="en-US" dirty="0" err="1"/>
              <a:t>Gorvat</a:t>
            </a:r>
            <a:endParaRPr lang="en-US" dirty="0"/>
          </a:p>
        </p:txBody>
      </p:sp>
      <p:pic>
        <p:nvPicPr>
          <p:cNvPr id="4" name="Picture 2" descr="C:\Users\gergel.gorvat\Desktop\photos_huawei_p20_lite\IMG_20190214_151724.jpg">
            <a:extLst>
              <a:ext uri="{FF2B5EF4-FFF2-40B4-BE49-F238E27FC236}">
                <a16:creationId xmlns:a16="http://schemas.microsoft.com/office/drawing/2014/main" id="{9EAB6616-311F-E74C-BAAE-EFA0D82521C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 bwMode="auto">
          <a:xfrm>
            <a:off x="5177642" y="1302417"/>
            <a:ext cx="5330948" cy="4001261"/>
          </a:xfrm>
          <a:prstGeom prst="rect">
            <a:avLst/>
          </a:prstGeom>
          <a:effectLst>
            <a:outerShdw blurRad="596900" dist="203200" dir="52800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55420C9-1E83-A541-BF3F-108EBF8BE777}"/>
              </a:ext>
            </a:extLst>
          </p:cNvPr>
          <p:cNvSpPr txBox="1"/>
          <p:nvPr/>
        </p:nvSpPr>
        <p:spPr>
          <a:xfrm>
            <a:off x="1451579" y="1898574"/>
            <a:ext cx="32697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4E4E4E"/>
                </a:solidFill>
              </a:rPr>
              <a:t>Front-End Developer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E0CA29-573E-084E-BECE-9870B1BB8B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3320" y="3111500"/>
            <a:ext cx="3048000" cy="63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1117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2209B8-0CB6-C84F-81A2-A60DF2C2B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br>
              <a:rPr lang="en-US" dirty="0"/>
            </a:br>
            <a:r>
              <a:rPr lang="en-US" dirty="0"/>
              <a:t>who  did  it?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D15B8B2-A846-A044-985E-6423795161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09729" y="3710849"/>
            <a:ext cx="4322369" cy="27874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A686C96-F69D-074F-B64E-23B42A5BF6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4448" y="2015733"/>
            <a:ext cx="9305836" cy="3657030"/>
          </a:xfrm>
          <a:prstGeom prst="rect">
            <a:avLst/>
          </a:prstGeom>
        </p:spPr>
      </p:pic>
      <p:sp>
        <p:nvSpPr>
          <p:cNvPr id="12" name="Content Placeholder 7">
            <a:extLst>
              <a:ext uri="{FF2B5EF4-FFF2-40B4-BE49-F238E27FC236}">
                <a16:creationId xmlns:a16="http://schemas.microsoft.com/office/drawing/2014/main" id="{DC3E23C3-E71F-3C4A-9045-B0C6A2273374}"/>
              </a:ext>
            </a:extLst>
          </p:cNvPr>
          <p:cNvSpPr txBox="1">
            <a:spLocks/>
          </p:cNvSpPr>
          <p:nvPr/>
        </p:nvSpPr>
        <p:spPr>
          <a:xfrm>
            <a:off x="1451579" y="2015733"/>
            <a:ext cx="7436389" cy="6299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git blame -L &lt;</a:t>
            </a:r>
            <a:r>
              <a:rPr lang="en-US" sz="2400" dirty="0" err="1">
                <a:solidFill>
                  <a:srgbClr val="930504"/>
                </a:solidFill>
              </a:rPr>
              <a:t>start_line</a:t>
            </a:r>
            <a:r>
              <a:rPr lang="en-US" sz="2400" dirty="0"/>
              <a:t>&gt;,&lt;</a:t>
            </a:r>
            <a:r>
              <a:rPr lang="en-US" sz="2400" dirty="0" err="1">
                <a:solidFill>
                  <a:srgbClr val="930504"/>
                </a:solidFill>
              </a:rPr>
              <a:t>end_line</a:t>
            </a:r>
            <a:r>
              <a:rPr lang="en-US" sz="2400" dirty="0"/>
              <a:t>&gt; &lt;</a:t>
            </a:r>
            <a:r>
              <a:rPr lang="en-US" sz="2400" dirty="0">
                <a:solidFill>
                  <a:srgbClr val="930504"/>
                </a:solidFill>
              </a:rPr>
              <a:t>filename</a:t>
            </a:r>
            <a:r>
              <a:rPr lang="en-US" sz="2400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33298684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2209B8-0CB6-C84F-81A2-A60DF2C2B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br>
              <a:rPr lang="en-US" dirty="0"/>
            </a:br>
            <a:r>
              <a:rPr lang="en-US" dirty="0"/>
              <a:t>Delete  local</a:t>
            </a:r>
            <a:r>
              <a:rPr lang="ru-RU" dirty="0"/>
              <a:t> </a:t>
            </a:r>
            <a:r>
              <a:rPr lang="en-US" dirty="0"/>
              <a:t> Branch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81DDEBC-3121-4240-A286-19A5A9EAC4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5893601" cy="3450613"/>
          </a:xfrm>
        </p:spPr>
        <p:txBody>
          <a:bodyPr/>
          <a:lstStyle/>
          <a:p>
            <a:pPr marL="0" indent="0">
              <a:buNone/>
            </a:pPr>
            <a:r>
              <a:rPr lang="en-US" sz="2400" b="1" dirty="0"/>
              <a:t>LOCAL BRANCH</a:t>
            </a:r>
          </a:p>
          <a:p>
            <a:r>
              <a:rPr lang="en-US" sz="2400" dirty="0"/>
              <a:t>git branch --delete </a:t>
            </a:r>
            <a:r>
              <a:rPr lang="en-US" sz="2400" dirty="0">
                <a:solidFill>
                  <a:srgbClr val="800604"/>
                </a:solidFill>
              </a:rPr>
              <a:t>&lt;</a:t>
            </a:r>
            <a:r>
              <a:rPr lang="en-US" sz="2400" dirty="0" err="1">
                <a:solidFill>
                  <a:srgbClr val="800604"/>
                </a:solidFill>
              </a:rPr>
              <a:t>branch_name</a:t>
            </a:r>
            <a:r>
              <a:rPr lang="en-US" sz="2400" dirty="0">
                <a:solidFill>
                  <a:srgbClr val="800604"/>
                </a:solidFill>
              </a:rPr>
              <a:t>&gt;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or</a:t>
            </a:r>
          </a:p>
          <a:p>
            <a:r>
              <a:rPr lang="en-US" sz="2400" dirty="0"/>
              <a:t>git branch --delete --force </a:t>
            </a:r>
            <a:r>
              <a:rPr lang="en-US" sz="2400" dirty="0">
                <a:solidFill>
                  <a:srgbClr val="800604"/>
                </a:solidFill>
              </a:rPr>
              <a:t>&lt;</a:t>
            </a:r>
            <a:r>
              <a:rPr lang="en-US" sz="2400" dirty="0" err="1">
                <a:solidFill>
                  <a:srgbClr val="800604"/>
                </a:solidFill>
              </a:rPr>
              <a:t>branch_name</a:t>
            </a:r>
            <a:r>
              <a:rPr lang="en-US" sz="2400" dirty="0">
                <a:solidFill>
                  <a:srgbClr val="800604"/>
                </a:solidFill>
              </a:rPr>
              <a:t>&gt;</a:t>
            </a:r>
          </a:p>
        </p:txBody>
      </p:sp>
      <p:pic>
        <p:nvPicPr>
          <p:cNvPr id="4" name="Content Placeholder 13">
            <a:extLst>
              <a:ext uri="{FF2B5EF4-FFF2-40B4-BE49-F238E27FC236}">
                <a16:creationId xmlns:a16="http://schemas.microsoft.com/office/drawing/2014/main" id="{378E975D-9FCA-DA40-92D6-6C1E3B9C1D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9879"/>
          <a:stretch/>
        </p:blipFill>
        <p:spPr>
          <a:xfrm>
            <a:off x="6644641" y="469742"/>
            <a:ext cx="5547360" cy="5918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8511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2209B8-0CB6-C84F-81A2-A60DF2C2B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br>
              <a:rPr lang="en-US" dirty="0"/>
            </a:br>
            <a:r>
              <a:rPr lang="en-US" dirty="0"/>
              <a:t>Delete  remote </a:t>
            </a:r>
            <a:r>
              <a:rPr lang="ru-RU" dirty="0"/>
              <a:t> </a:t>
            </a:r>
            <a:r>
              <a:rPr lang="en-US" dirty="0"/>
              <a:t>Branch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81DDEBC-3121-4240-A286-19A5A9EAC4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5893601" cy="3450613"/>
          </a:xfrm>
        </p:spPr>
        <p:txBody>
          <a:bodyPr/>
          <a:lstStyle/>
          <a:p>
            <a:pPr marL="0" indent="0">
              <a:buNone/>
            </a:pPr>
            <a:r>
              <a:rPr lang="en-US" sz="2400" b="1" dirty="0"/>
              <a:t>REMOTE BRANCH</a:t>
            </a:r>
          </a:p>
          <a:p>
            <a:r>
              <a:rPr lang="en-US" sz="2400" dirty="0"/>
              <a:t>git push </a:t>
            </a:r>
            <a:r>
              <a:rPr lang="en-US" sz="2400" dirty="0">
                <a:solidFill>
                  <a:srgbClr val="800604"/>
                </a:solidFill>
              </a:rPr>
              <a:t>origin</a:t>
            </a:r>
            <a:r>
              <a:rPr lang="en-US" sz="2400" dirty="0"/>
              <a:t> --delete </a:t>
            </a:r>
            <a:r>
              <a:rPr lang="en-US" sz="2400" dirty="0">
                <a:solidFill>
                  <a:srgbClr val="800604"/>
                </a:solidFill>
              </a:rPr>
              <a:t>&lt;</a:t>
            </a:r>
            <a:r>
              <a:rPr lang="en-US" sz="2400" dirty="0" err="1">
                <a:solidFill>
                  <a:srgbClr val="800604"/>
                </a:solidFill>
              </a:rPr>
              <a:t>branch_name</a:t>
            </a:r>
            <a:r>
              <a:rPr lang="en-US" sz="2400" dirty="0">
                <a:solidFill>
                  <a:srgbClr val="800604"/>
                </a:solidFill>
              </a:rPr>
              <a:t>&gt;</a:t>
            </a:r>
          </a:p>
        </p:txBody>
      </p:sp>
      <p:pic>
        <p:nvPicPr>
          <p:cNvPr id="4" name="Content Placeholder 13">
            <a:extLst>
              <a:ext uri="{FF2B5EF4-FFF2-40B4-BE49-F238E27FC236}">
                <a16:creationId xmlns:a16="http://schemas.microsoft.com/office/drawing/2014/main" id="{89E444C1-23A8-6143-89D4-DDBFF29E99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9879"/>
          <a:stretch/>
        </p:blipFill>
        <p:spPr>
          <a:xfrm>
            <a:off x="6644641" y="469742"/>
            <a:ext cx="5547360" cy="5918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074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2209B8-0CB6-C84F-81A2-A60DF2C2B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dirty="0"/>
              <a:t>Useful links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9AA162-9B14-5349-834C-E723ED456F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spcAft>
                <a:spcPts val="1200"/>
              </a:spcAft>
            </a:pPr>
            <a:r>
              <a:rPr lang="en-US" sz="2800" dirty="0">
                <a:solidFill>
                  <a:srgbClr val="930504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https://www.youtube.com/playlist?list=PLDyvV36pndZHkDRik6kKF6gSb0N0W995h</a:t>
            </a:r>
            <a:endParaRPr lang="en-US" sz="2800" dirty="0">
              <a:solidFill>
                <a:srgbClr val="930504"/>
              </a:solidFill>
            </a:endParaRPr>
          </a:p>
          <a:p>
            <a:pPr>
              <a:spcAft>
                <a:spcPts val="1200"/>
              </a:spcAft>
            </a:pPr>
            <a:r>
              <a:rPr lang="en-US" sz="2800" dirty="0">
                <a:solidFill>
                  <a:srgbClr val="930504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https://www.codementor.io/@citizen428/git-tutorial-10-common-git-problems-and-how-to-fix-them-aajv0katd</a:t>
            </a:r>
            <a:endParaRPr lang="en-US" sz="2800" dirty="0">
              <a:solidFill>
                <a:srgbClr val="930504"/>
              </a:solidFill>
            </a:endParaRPr>
          </a:p>
          <a:p>
            <a:pPr>
              <a:spcAft>
                <a:spcPts val="1200"/>
              </a:spcAft>
            </a:pPr>
            <a:r>
              <a:rPr lang="en-US" sz="2800" dirty="0">
                <a:solidFill>
                  <a:srgbClr val="930504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https://ohshitgit.com/</a:t>
            </a:r>
            <a:endParaRPr lang="en-US" sz="2800" dirty="0">
              <a:solidFill>
                <a:srgbClr val="930504"/>
              </a:solidFill>
            </a:endParaRPr>
          </a:p>
          <a:p>
            <a:pPr>
              <a:spcAft>
                <a:spcPts val="1200"/>
              </a:spcAft>
            </a:pPr>
            <a:r>
              <a:rPr lang="en-US" sz="2800" dirty="0">
                <a:solidFill>
                  <a:srgbClr val="930504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https://learngitbranching.js.org/</a:t>
            </a:r>
            <a:endParaRPr lang="ru-RU" sz="2800" dirty="0">
              <a:solidFill>
                <a:srgbClr val="93050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75138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C967C21-95A6-A84E-9364-87C06256F2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6675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D676665-EC9D-B042-A356-CF12E15448A9}"/>
              </a:ext>
            </a:extLst>
          </p:cNvPr>
          <p:cNvSpPr/>
          <p:nvPr/>
        </p:nvSpPr>
        <p:spPr>
          <a:xfrm>
            <a:off x="4555067" y="3903134"/>
            <a:ext cx="7450667" cy="1446550"/>
          </a:xfrm>
          <a:prstGeom prst="rect">
            <a:avLst/>
          </a:prstGeom>
          <a:noFill/>
          <a:effectLst>
            <a:outerShdw blurRad="139700" dist="165100" algn="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hilly" dir="t"/>
          </a:scene3d>
          <a:sp3d>
            <a:bevelT prst="convex"/>
            <a:bevelB/>
          </a:sp3d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sz="88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QUESTIONS</a:t>
            </a:r>
            <a:endParaRPr lang="en-GB" sz="88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874656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C981AF-8C2E-EF4D-8AF5-5C23F7B73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dirty="0"/>
              <a:t>Thank  you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A7259C-58CF-1843-9366-BF8589BA85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130" y="5528863"/>
            <a:ext cx="1053449" cy="104923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A1B2122-7A6A-5F4A-A6EB-4A5A63BAB7F3}"/>
              </a:ext>
            </a:extLst>
          </p:cNvPr>
          <p:cNvSpPr/>
          <p:nvPr/>
        </p:nvSpPr>
        <p:spPr>
          <a:xfrm>
            <a:off x="1606323" y="5674639"/>
            <a:ext cx="505082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4A5DF"/>
                </a:solidFill>
              </a:rPr>
              <a:t>https://</a:t>
            </a:r>
            <a:r>
              <a:rPr lang="en-US" sz="2800" dirty="0" err="1">
                <a:solidFill>
                  <a:srgbClr val="04A5DF"/>
                </a:solidFill>
              </a:rPr>
              <a:t>t.me</a:t>
            </a:r>
            <a:r>
              <a:rPr lang="en-US" sz="2800" dirty="0">
                <a:solidFill>
                  <a:srgbClr val="04A5DF"/>
                </a:solidFill>
              </a:rPr>
              <a:t>/</a:t>
            </a:r>
            <a:r>
              <a:rPr lang="en-US" sz="2800" dirty="0" err="1">
                <a:solidFill>
                  <a:srgbClr val="04A5DF"/>
                </a:solidFill>
              </a:rPr>
              <a:t>GregoryHorvath</a:t>
            </a:r>
            <a:endParaRPr lang="en-US" sz="2800" dirty="0">
              <a:solidFill>
                <a:srgbClr val="04A5DF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62A1C85-C5CF-BE49-9E1C-5EEB28534F07}"/>
              </a:ext>
            </a:extLst>
          </p:cNvPr>
          <p:cNvSpPr/>
          <p:nvPr/>
        </p:nvSpPr>
        <p:spPr>
          <a:xfrm>
            <a:off x="1451578" y="274749"/>
            <a:ext cx="960327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930504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https://gitlab.com/GregorHorvatH/git-common-problems</a:t>
            </a:r>
            <a:endParaRPr lang="en-US" sz="3200" dirty="0">
              <a:solidFill>
                <a:srgbClr val="930504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FCE305D-8846-CC4C-9964-1207A3A723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1577" y="2187051"/>
            <a:ext cx="3154287" cy="3154287"/>
          </a:xfrm>
          <a:prstGeom prst="rect">
            <a:avLst/>
          </a:prstGeom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A1D53161-B26C-874E-AC2D-972D5F26F3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4985895" y="626693"/>
            <a:ext cx="6565928" cy="6565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1205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02917-E63B-714B-9BE2-A8D4378A1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dirty="0"/>
              <a:t>before  we  start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51580" y="2015732"/>
            <a:ext cx="3074422" cy="3450613"/>
          </a:xfrm>
        </p:spPr>
        <p:txBody>
          <a:bodyPr>
            <a:normAutofit/>
          </a:bodyPr>
          <a:lstStyle/>
          <a:p>
            <a:r>
              <a:rPr lang="en-US" sz="2800" dirty="0" err="1"/>
              <a:t>git</a:t>
            </a:r>
            <a:r>
              <a:rPr lang="en-US" sz="2800" dirty="0"/>
              <a:t> status</a:t>
            </a:r>
          </a:p>
          <a:p>
            <a:r>
              <a:rPr lang="en-US" sz="2800" dirty="0" err="1"/>
              <a:t>git</a:t>
            </a:r>
            <a:r>
              <a:rPr lang="en-US" sz="2800" dirty="0"/>
              <a:t> clone</a:t>
            </a:r>
          </a:p>
          <a:p>
            <a:r>
              <a:rPr lang="en-US" sz="2800" dirty="0" err="1"/>
              <a:t>git</a:t>
            </a:r>
            <a:r>
              <a:rPr lang="en-US" sz="2800" dirty="0"/>
              <a:t> pull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7791388" y="2015732"/>
            <a:ext cx="3265387" cy="345061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err="1"/>
              <a:t>git</a:t>
            </a:r>
            <a:r>
              <a:rPr lang="en-US" sz="2800" dirty="0"/>
              <a:t> branch</a:t>
            </a:r>
          </a:p>
          <a:p>
            <a:r>
              <a:rPr lang="en-US" sz="2800" dirty="0" err="1"/>
              <a:t>git</a:t>
            </a:r>
            <a:r>
              <a:rPr lang="en-US" sz="2800" dirty="0"/>
              <a:t> checkout</a:t>
            </a:r>
          </a:p>
          <a:p>
            <a:r>
              <a:rPr lang="en-US" sz="2800" dirty="0" err="1"/>
              <a:t>git</a:t>
            </a:r>
            <a:r>
              <a:rPr lang="en-US" sz="2800" dirty="0"/>
              <a:t> merge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526001" y="2015732"/>
            <a:ext cx="3265387" cy="345061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err="1"/>
              <a:t>git</a:t>
            </a:r>
            <a:r>
              <a:rPr lang="en-US" sz="2800" dirty="0"/>
              <a:t> add</a:t>
            </a:r>
          </a:p>
          <a:p>
            <a:r>
              <a:rPr lang="en-US" sz="2800" dirty="0" err="1"/>
              <a:t>git</a:t>
            </a:r>
            <a:r>
              <a:rPr lang="en-US" sz="2800" dirty="0"/>
              <a:t> commit</a:t>
            </a:r>
          </a:p>
          <a:p>
            <a:r>
              <a:rPr lang="en-US" sz="2800" dirty="0" err="1"/>
              <a:t>git</a:t>
            </a:r>
            <a:r>
              <a:rPr lang="en-US" sz="2800" dirty="0"/>
              <a:t> push</a:t>
            </a:r>
          </a:p>
        </p:txBody>
      </p:sp>
      <p:sp>
        <p:nvSpPr>
          <p:cNvPr id="8" name="Rectangle 7"/>
          <p:cNvSpPr/>
          <p:nvPr/>
        </p:nvSpPr>
        <p:spPr>
          <a:xfrm>
            <a:off x="1451580" y="4775844"/>
            <a:ext cx="960519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aseline="30000" dirty="0">
                <a:solidFill>
                  <a:srgbClr val="930504"/>
                </a:solidFill>
              </a:rPr>
              <a:t>*</a:t>
            </a:r>
            <a:r>
              <a:rPr lang="en-US" sz="2400" dirty="0">
                <a:solidFill>
                  <a:srgbClr val="930504"/>
                </a:solidFill>
              </a:rPr>
              <a:t>this is what you have to know before we start</a:t>
            </a:r>
          </a:p>
        </p:txBody>
      </p:sp>
    </p:spTree>
    <p:extLst>
      <p:ext uri="{BB962C8B-B14F-4D97-AF65-F5344CB8AC3E}">
        <p14:creationId xmlns:p14="http://schemas.microsoft.com/office/powerpoint/2010/main" val="35019182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716A3C6-DB86-F841-B1E1-651EFAC7E29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706880" y="5096256"/>
            <a:ext cx="10485120" cy="176174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EA02917-E63B-714B-9BE2-A8D4378A1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dirty="0"/>
              <a:t>Roadmap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51581" y="2015732"/>
            <a:ext cx="3384268" cy="3580396"/>
          </a:xfrm>
        </p:spPr>
        <p:txBody>
          <a:bodyPr>
            <a:noAutofit/>
          </a:bodyPr>
          <a:lstStyle/>
          <a:p>
            <a:r>
              <a:rPr lang="en-US" sz="2800" dirty="0"/>
              <a:t>git branch</a:t>
            </a:r>
          </a:p>
          <a:p>
            <a:r>
              <a:rPr lang="en-US" sz="2800" dirty="0"/>
              <a:t>git log</a:t>
            </a:r>
          </a:p>
          <a:p>
            <a:r>
              <a:rPr lang="en-US" sz="2800" dirty="0"/>
              <a:t>git diff</a:t>
            </a:r>
            <a:endParaRPr lang="ru-RU" sz="2800" dirty="0"/>
          </a:p>
          <a:p>
            <a:r>
              <a:rPr lang="en-US" sz="2800" dirty="0"/>
              <a:t>git commit --amend</a:t>
            </a:r>
          </a:p>
          <a:p>
            <a:r>
              <a:rPr lang="en-US" sz="2800" dirty="0"/>
              <a:t>git revert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DF169FC-A636-FA40-9B43-48FCFC6AB70A}"/>
              </a:ext>
            </a:extLst>
          </p:cNvPr>
          <p:cNvSpPr txBox="1">
            <a:spLocks/>
          </p:cNvSpPr>
          <p:nvPr/>
        </p:nvSpPr>
        <p:spPr>
          <a:xfrm>
            <a:off x="5047487" y="2015732"/>
            <a:ext cx="2735729" cy="358039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git reset</a:t>
            </a:r>
          </a:p>
          <a:p>
            <a:r>
              <a:rPr lang="en-US" sz="2800" dirty="0"/>
              <a:t>git merge</a:t>
            </a:r>
          </a:p>
          <a:p>
            <a:r>
              <a:rPr lang="en-US" sz="2800" dirty="0"/>
              <a:t>git rebase</a:t>
            </a:r>
          </a:p>
          <a:p>
            <a:r>
              <a:rPr lang="en-US" sz="2800" dirty="0"/>
              <a:t>git </a:t>
            </a:r>
            <a:r>
              <a:rPr lang="en-US" sz="2800" dirty="0" err="1"/>
              <a:t>reflog</a:t>
            </a:r>
            <a:endParaRPr lang="en-US" sz="2800" dirty="0"/>
          </a:p>
          <a:p>
            <a:r>
              <a:rPr lang="en-US" sz="2800" dirty="0"/>
              <a:t>git clean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208E926-B942-FC4D-AC1E-ED784D88E821}"/>
              </a:ext>
            </a:extLst>
          </p:cNvPr>
          <p:cNvSpPr txBox="1">
            <a:spLocks/>
          </p:cNvSpPr>
          <p:nvPr/>
        </p:nvSpPr>
        <p:spPr>
          <a:xfrm>
            <a:off x="7994854" y="2015732"/>
            <a:ext cx="3060000" cy="358039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git stash</a:t>
            </a:r>
          </a:p>
          <a:p>
            <a:r>
              <a:rPr lang="en-US" sz="2800" dirty="0"/>
              <a:t>git cherry-pick</a:t>
            </a:r>
          </a:p>
          <a:p>
            <a:r>
              <a:rPr lang="en-US" sz="2800" dirty="0"/>
              <a:t>git branch delete</a:t>
            </a:r>
          </a:p>
          <a:p>
            <a:r>
              <a:rPr lang="en-US" sz="2800" dirty="0"/>
              <a:t>git blame</a:t>
            </a:r>
          </a:p>
        </p:txBody>
      </p:sp>
    </p:spTree>
    <p:extLst>
      <p:ext uri="{BB962C8B-B14F-4D97-AF65-F5344CB8AC3E}">
        <p14:creationId xmlns:p14="http://schemas.microsoft.com/office/powerpoint/2010/main" val="16178067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/>
          <p:cNvCxnSpPr/>
          <p:nvPr/>
        </p:nvCxnSpPr>
        <p:spPr>
          <a:xfrm flipV="1">
            <a:off x="7203688" y="2353577"/>
            <a:ext cx="0" cy="310003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EA02917-E63B-714B-9BE2-A8D4378A1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dirty="0"/>
              <a:t>WHAT  IS  “HEAD”?</a:t>
            </a:r>
          </a:p>
        </p:txBody>
      </p:sp>
      <p:sp>
        <p:nvSpPr>
          <p:cNvPr id="9" name="Rectangle 8"/>
          <p:cNvSpPr/>
          <p:nvPr/>
        </p:nvSpPr>
        <p:spPr>
          <a:xfrm>
            <a:off x="6668429" y="5453615"/>
            <a:ext cx="1070518" cy="390293"/>
          </a:xfrm>
          <a:prstGeom prst="rect">
            <a:avLst/>
          </a:prstGeom>
          <a:solidFill>
            <a:srgbClr val="E0E2D4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c3ef</a:t>
            </a:r>
          </a:p>
        </p:txBody>
      </p:sp>
      <p:sp>
        <p:nvSpPr>
          <p:cNvPr id="10" name="Rectangle 9"/>
          <p:cNvSpPr/>
          <p:nvPr/>
        </p:nvSpPr>
        <p:spPr>
          <a:xfrm>
            <a:off x="6668429" y="4823571"/>
            <a:ext cx="1070518" cy="390293"/>
          </a:xfrm>
          <a:prstGeom prst="rect">
            <a:avLst/>
          </a:prstGeom>
          <a:solidFill>
            <a:srgbClr val="E0E2D4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1913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668429" y="2571025"/>
            <a:ext cx="1070518" cy="390293"/>
          </a:xfrm>
          <a:prstGeom prst="rect">
            <a:avLst/>
          </a:prstGeom>
          <a:solidFill>
            <a:srgbClr val="E0E2D4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2faf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668429" y="1963284"/>
            <a:ext cx="1070518" cy="390293"/>
          </a:xfrm>
          <a:prstGeom prst="rect">
            <a:avLst/>
          </a:prstGeom>
          <a:solidFill>
            <a:srgbClr val="E0E2D4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4594</a:t>
            </a:r>
          </a:p>
        </p:txBody>
      </p:sp>
      <p:cxnSp>
        <p:nvCxnSpPr>
          <p:cNvPr id="20" name="Straight Connector 19"/>
          <p:cNvCxnSpPr>
            <a:stCxn id="17" idx="0"/>
          </p:cNvCxnSpPr>
          <p:nvPr/>
        </p:nvCxnSpPr>
        <p:spPr>
          <a:xfrm flipV="1">
            <a:off x="5374888" y="2665811"/>
            <a:ext cx="0" cy="84191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4839629" y="2877684"/>
            <a:ext cx="1070518" cy="390293"/>
          </a:xfrm>
          <a:prstGeom prst="rect">
            <a:avLst/>
          </a:prstGeom>
          <a:solidFill>
            <a:srgbClr val="E0E2D4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003a</a:t>
            </a:r>
          </a:p>
        </p:txBody>
      </p:sp>
      <p:sp>
        <p:nvSpPr>
          <p:cNvPr id="19" name="Rectangle 18"/>
          <p:cNvSpPr/>
          <p:nvPr/>
        </p:nvSpPr>
        <p:spPr>
          <a:xfrm>
            <a:off x="4839629" y="2269943"/>
            <a:ext cx="1070518" cy="390293"/>
          </a:xfrm>
          <a:prstGeom prst="rect">
            <a:avLst/>
          </a:prstGeom>
          <a:solidFill>
            <a:srgbClr val="E0E2D4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fe91</a:t>
            </a:r>
          </a:p>
        </p:txBody>
      </p:sp>
      <p:cxnSp>
        <p:nvCxnSpPr>
          <p:cNvPr id="22" name="Straight Connector 21"/>
          <p:cNvCxnSpPr>
            <a:stCxn id="11" idx="1"/>
            <a:endCxn id="17" idx="2"/>
          </p:cNvCxnSpPr>
          <p:nvPr/>
        </p:nvCxnSpPr>
        <p:spPr>
          <a:xfrm flipH="1" flipV="1">
            <a:off x="5374888" y="3898021"/>
            <a:ext cx="1293541" cy="512956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6668429" y="4215830"/>
            <a:ext cx="1070518" cy="390293"/>
          </a:xfrm>
          <a:prstGeom prst="rect">
            <a:avLst/>
          </a:prstGeom>
          <a:solidFill>
            <a:srgbClr val="E0E2D4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54a4</a:t>
            </a:r>
          </a:p>
        </p:txBody>
      </p:sp>
      <p:sp>
        <p:nvSpPr>
          <p:cNvPr id="17" name="Rectangle 16"/>
          <p:cNvSpPr/>
          <p:nvPr/>
        </p:nvSpPr>
        <p:spPr>
          <a:xfrm>
            <a:off x="4839629" y="3507728"/>
            <a:ext cx="1070518" cy="390293"/>
          </a:xfrm>
          <a:prstGeom prst="rect">
            <a:avLst/>
          </a:prstGeom>
          <a:solidFill>
            <a:srgbClr val="E0E2D4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c87a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738947" y="1891912"/>
            <a:ext cx="14302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76931"/>
                </a:solidFill>
                <a:sym typeface="Wingdings" panose="05000000000000000000" pitchFamily="2" charset="2"/>
              </a:rPr>
              <a:t></a:t>
            </a:r>
            <a:r>
              <a:rPr lang="en-US" sz="2400" dirty="0">
                <a:solidFill>
                  <a:srgbClr val="076931"/>
                </a:solidFill>
              </a:rPr>
              <a:t> master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326996" y="2210391"/>
            <a:ext cx="35126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rgbClr val="076931"/>
                </a:solidFill>
              </a:rPr>
              <a:t>HEAD – feature </a:t>
            </a:r>
            <a:r>
              <a:rPr lang="en-US" sz="2400" dirty="0">
                <a:solidFill>
                  <a:srgbClr val="076931"/>
                </a:solidFill>
                <a:sym typeface="Wingdings" panose="05000000000000000000" pitchFamily="2" charset="2"/>
              </a:rPr>
              <a:t></a:t>
            </a:r>
            <a:endParaRPr lang="en-US" sz="2400" dirty="0">
              <a:solidFill>
                <a:srgbClr val="076931"/>
              </a:solidFill>
            </a:endParaRPr>
          </a:p>
        </p:txBody>
      </p:sp>
      <p:cxnSp>
        <p:nvCxnSpPr>
          <p:cNvPr id="29" name="Straight Arrow Connector 28"/>
          <p:cNvCxnSpPr/>
          <p:nvPr/>
        </p:nvCxnSpPr>
        <p:spPr>
          <a:xfrm flipV="1">
            <a:off x="7214839" y="5843908"/>
            <a:ext cx="0" cy="211204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23177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2209B8-0CB6-C84F-81A2-A60DF2C2B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br>
              <a:rPr lang="en-US" dirty="0"/>
            </a:br>
            <a:r>
              <a:rPr lang="en-US" dirty="0"/>
              <a:t>Branch  list</a:t>
            </a: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CA0F7B1C-FCE5-D644-ACD3-0E405E526133}"/>
              </a:ext>
            </a:extLst>
          </p:cNvPr>
          <p:cNvSpPr txBox="1">
            <a:spLocks/>
          </p:cNvSpPr>
          <p:nvPr/>
        </p:nvSpPr>
        <p:spPr>
          <a:xfrm>
            <a:off x="1451579" y="2015733"/>
            <a:ext cx="2486437" cy="19344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git branch -a</a:t>
            </a:r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6A4F4F01-8E14-D44E-BE91-E6EDC92F40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0545"/>
          <a:stretch/>
        </p:blipFill>
        <p:spPr>
          <a:xfrm>
            <a:off x="3938017" y="469742"/>
            <a:ext cx="8253984" cy="5918516"/>
          </a:xfrm>
        </p:spPr>
      </p:pic>
    </p:spTree>
    <p:extLst>
      <p:ext uri="{BB962C8B-B14F-4D97-AF65-F5344CB8AC3E}">
        <p14:creationId xmlns:p14="http://schemas.microsoft.com/office/powerpoint/2010/main" val="5116077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2209B8-0CB6-C84F-81A2-A60DF2C2B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br>
              <a:rPr lang="en-US" dirty="0"/>
            </a:br>
            <a:r>
              <a:rPr lang="en-US" dirty="0"/>
              <a:t>log</a:t>
            </a: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CA0F7B1C-FCE5-D644-ACD3-0E405E526133}"/>
              </a:ext>
            </a:extLst>
          </p:cNvPr>
          <p:cNvSpPr txBox="1">
            <a:spLocks/>
          </p:cNvSpPr>
          <p:nvPr/>
        </p:nvSpPr>
        <p:spPr>
          <a:xfrm>
            <a:off x="1451579" y="4283445"/>
            <a:ext cx="5290597" cy="55677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git log --</a:t>
            </a:r>
            <a:r>
              <a:rPr lang="en-US" sz="2400" dirty="0" err="1"/>
              <a:t>oneline</a:t>
            </a:r>
            <a:r>
              <a:rPr lang="en-US" sz="2400" dirty="0"/>
              <a:t> --decorate --graph --all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7ACD52C-8DB0-6F4E-B3BE-3DAF53F24F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65603" y="156845"/>
            <a:ext cx="10316090" cy="4683379"/>
          </a:xfrm>
        </p:spPr>
      </p:pic>
    </p:spTree>
    <p:extLst>
      <p:ext uri="{BB962C8B-B14F-4D97-AF65-F5344CB8AC3E}">
        <p14:creationId xmlns:p14="http://schemas.microsoft.com/office/powerpoint/2010/main" val="17593199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2209B8-0CB6-C84F-81A2-A60DF2C2B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318" y="249747"/>
            <a:ext cx="4319634" cy="1516239"/>
          </a:xfrm>
        </p:spPr>
        <p:txBody>
          <a:bodyPr>
            <a:normAutofit/>
          </a:bodyPr>
          <a:lstStyle/>
          <a:p>
            <a:br>
              <a:rPr lang="en-US" dirty="0"/>
            </a:br>
            <a:r>
              <a:rPr lang="en-US" dirty="0"/>
              <a:t>Preview changes before merging</a:t>
            </a: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CA0F7B1C-FCE5-D644-ACD3-0E405E526133}"/>
              </a:ext>
            </a:extLst>
          </p:cNvPr>
          <p:cNvSpPr txBox="1">
            <a:spLocks/>
          </p:cNvSpPr>
          <p:nvPr/>
        </p:nvSpPr>
        <p:spPr>
          <a:xfrm>
            <a:off x="327318" y="2015733"/>
            <a:ext cx="5368944" cy="369551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git diff [</a:t>
            </a:r>
            <a:r>
              <a:rPr lang="en-US" sz="2400" dirty="0">
                <a:solidFill>
                  <a:srgbClr val="930504"/>
                </a:solidFill>
              </a:rPr>
              <a:t>source branch</a:t>
            </a:r>
            <a:r>
              <a:rPr lang="en-US" sz="2400" dirty="0"/>
              <a:t>] [</a:t>
            </a:r>
            <a:r>
              <a:rPr lang="en-US" sz="2400" dirty="0">
                <a:solidFill>
                  <a:srgbClr val="930504"/>
                </a:solidFill>
              </a:rPr>
              <a:t>target branch</a:t>
            </a:r>
            <a:r>
              <a:rPr lang="en-US" sz="2400" dirty="0"/>
              <a:t>]</a:t>
            </a:r>
          </a:p>
          <a:p>
            <a:endParaRPr lang="ru-RU" sz="2400" dirty="0"/>
          </a:p>
          <a:p>
            <a:r>
              <a:rPr lang="en-US" sz="2400" dirty="0"/>
              <a:t>git diff --staged [</a:t>
            </a:r>
            <a:r>
              <a:rPr lang="en-US" sz="2400" dirty="0">
                <a:solidFill>
                  <a:srgbClr val="930504"/>
                </a:solidFill>
              </a:rPr>
              <a:t>source branch</a:t>
            </a:r>
            <a:r>
              <a:rPr lang="en-US" sz="2400" dirty="0"/>
              <a:t>] [</a:t>
            </a:r>
            <a:r>
              <a:rPr lang="en-US" sz="2400" dirty="0">
                <a:solidFill>
                  <a:srgbClr val="930504"/>
                </a:solidFill>
              </a:rPr>
              <a:t>target branch</a:t>
            </a:r>
            <a:r>
              <a:rPr lang="en-US" sz="2400" dirty="0"/>
              <a:t>]</a:t>
            </a:r>
          </a:p>
          <a:p>
            <a:endParaRPr lang="en-US" sz="2400" dirty="0"/>
          </a:p>
          <a:p>
            <a:r>
              <a:rPr lang="en-US" sz="2400" dirty="0"/>
              <a:t>git diff  </a:t>
            </a:r>
            <a:r>
              <a:rPr lang="en-US" sz="2400" dirty="0">
                <a:solidFill>
                  <a:srgbClr val="800604"/>
                </a:solidFill>
              </a:rPr>
              <a:t>82c71ac  adbc5b2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B936AD8-D71D-C64E-85DC-4E05BC1BD25A}"/>
              </a:ext>
            </a:extLst>
          </p:cNvPr>
          <p:cNvCxnSpPr>
            <a:cxnSpLocks/>
          </p:cNvCxnSpPr>
          <p:nvPr/>
        </p:nvCxnSpPr>
        <p:spPr>
          <a:xfrm>
            <a:off x="288905" y="1856558"/>
            <a:ext cx="5714330" cy="0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C9B097C-B9EB-3949-B35A-7FF3FD3672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21614"/>
          <a:stretch/>
        </p:blipFill>
        <p:spPr>
          <a:xfrm>
            <a:off x="5396459" y="-77252"/>
            <a:ext cx="6795541" cy="6690215"/>
          </a:xfrm>
        </p:spPr>
      </p:pic>
    </p:spTree>
    <p:extLst>
      <p:ext uri="{BB962C8B-B14F-4D97-AF65-F5344CB8AC3E}">
        <p14:creationId xmlns:p14="http://schemas.microsoft.com/office/powerpoint/2010/main" val="22444857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2209B8-0CB6-C84F-81A2-A60DF2C2B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br>
              <a:rPr lang="en-US" dirty="0"/>
            </a:br>
            <a:r>
              <a:rPr lang="en-US" dirty="0"/>
              <a:t>consider  yourself  warned</a:t>
            </a:r>
          </a:p>
        </p:txBody>
      </p: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BE4E4BC7-AE4C-3F44-9CA0-7E2ECC5D1A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14762" y="2369344"/>
            <a:ext cx="4876800" cy="2743200"/>
          </a:xfrm>
          <a:prstGeom prst="rect">
            <a:avLst/>
          </a:prstGeom>
          <a:effectLst>
            <a:outerShdw blurRad="203200" dist="266700" dir="2700000" algn="tl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34476949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932</TotalTime>
  <Words>532</Words>
  <Application>Microsoft Macintosh PowerPoint</Application>
  <PresentationFormat>Widescreen</PresentationFormat>
  <Paragraphs>145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Arial</vt:lpstr>
      <vt:lpstr>Calibri Light</vt:lpstr>
      <vt:lpstr>Gill Sans MT</vt:lpstr>
      <vt:lpstr>Gallery</vt:lpstr>
      <vt:lpstr>Git – Common Problems</vt:lpstr>
      <vt:lpstr> Gergel Gorvat</vt:lpstr>
      <vt:lpstr> before  we  start</vt:lpstr>
      <vt:lpstr> Roadmap</vt:lpstr>
      <vt:lpstr> WHAT  IS  “HEAD”?</vt:lpstr>
      <vt:lpstr> Branch  list</vt:lpstr>
      <vt:lpstr> log</vt:lpstr>
      <vt:lpstr> Preview changes before merging</vt:lpstr>
      <vt:lpstr> consider  yourself  warned</vt:lpstr>
      <vt:lpstr>Add  a  change  to the  last  commit</vt:lpstr>
      <vt:lpstr> Soft  cancel commits</vt:lpstr>
      <vt:lpstr>Squash  some previous  commits into  one  commit</vt:lpstr>
      <vt:lpstr> GIT  RESET</vt:lpstr>
      <vt:lpstr>Get the  most  recent  changes from  another  branch — Merge</vt:lpstr>
      <vt:lpstr>Get  the  most  recent  changes from  another  branch — rebase</vt:lpstr>
      <vt:lpstr> magic  time  machine</vt:lpstr>
      <vt:lpstr>fight  with the  noise</vt:lpstr>
      <vt:lpstr> Save  your  changes  to  the  future</vt:lpstr>
      <vt:lpstr> Copy  commits</vt:lpstr>
      <vt:lpstr> who  did  it?</vt:lpstr>
      <vt:lpstr> Delete  local  Branch</vt:lpstr>
      <vt:lpstr> Delete  remote  Branch</vt:lpstr>
      <vt:lpstr> Useful links</vt:lpstr>
      <vt:lpstr>PowerPoint Presentation</vt:lpstr>
      <vt:lpstr> Thank 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Git – basics</dc:title>
  <dc:creator>Geri Geri</dc:creator>
  <cp:lastModifiedBy>Geri Geri</cp:lastModifiedBy>
  <cp:revision>311</cp:revision>
  <dcterms:created xsi:type="dcterms:W3CDTF">2019-11-23T15:21:14Z</dcterms:created>
  <dcterms:modified xsi:type="dcterms:W3CDTF">2020-08-19T15:51:54Z</dcterms:modified>
</cp:coreProperties>
</file>